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6" r:id="rId2"/>
    <p:sldId id="487" r:id="rId3"/>
    <p:sldId id="459" r:id="rId4"/>
    <p:sldId id="490" r:id="rId5"/>
    <p:sldId id="290" r:id="rId6"/>
    <p:sldId id="494" r:id="rId7"/>
    <p:sldId id="491" r:id="rId8"/>
    <p:sldId id="493" r:id="rId9"/>
    <p:sldId id="497" r:id="rId10"/>
    <p:sldId id="495" r:id="rId11"/>
    <p:sldId id="281" r:id="rId12"/>
    <p:sldId id="468" r:id="rId13"/>
    <p:sldId id="469" r:id="rId14"/>
    <p:sldId id="437" r:id="rId15"/>
    <p:sldId id="479" r:id="rId16"/>
    <p:sldId id="260" r:id="rId17"/>
    <p:sldId id="472" r:id="rId18"/>
    <p:sldId id="482" r:id="rId19"/>
    <p:sldId id="488" r:id="rId20"/>
    <p:sldId id="433" r:id="rId21"/>
    <p:sldId id="453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k nazar" initials="bn" lastIdx="1" clrIdx="0">
    <p:extLst>
      <p:ext uri="{19B8F6BF-5375-455C-9EA6-DF929625EA0E}">
        <p15:presenceInfo xmlns:p15="http://schemas.microsoft.com/office/powerpoint/2012/main" userId="01931e7a9117eaf1" providerId="Windows Live"/>
      </p:ext>
    </p:extLst>
  </p:cmAuthor>
  <p:cmAuthor id="2" name="Sayat2019" initials="S" lastIdx="1" clrIdx="1">
    <p:extLst>
      <p:ext uri="{19B8F6BF-5375-455C-9EA6-DF929625EA0E}">
        <p15:presenceInfo xmlns:p15="http://schemas.microsoft.com/office/powerpoint/2012/main" userId="Sayat201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1E1AD-C7F8-4856-8B8C-E29CC863E2F8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C27480B-7F62-4FD4-9B0C-AF688A73B7AB}">
      <dgm:prSet phldrT="[Текст]" custT="1"/>
      <dgm:spPr/>
      <dgm:t>
        <a:bodyPr/>
        <a:lstStyle/>
        <a:p>
          <a:r>
            <a:rPr lang="ru-RU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D4F3B-1B94-4BCF-B1D3-065C8ADD4723}" type="parTrans" cxnId="{BEEAC2D3-5A79-4F06-99C7-933BABFFEFAD}">
      <dgm:prSet/>
      <dgm:spPr/>
      <dgm:t>
        <a:bodyPr/>
        <a:lstStyle/>
        <a:p>
          <a:endParaRPr lang="ru-RU"/>
        </a:p>
      </dgm:t>
    </dgm:pt>
    <dgm:pt modelId="{B6DD5DE5-33FA-47BE-AB45-21C81B0150E3}" type="sibTrans" cxnId="{BEEAC2D3-5A79-4F06-99C7-933BABFFEFAD}">
      <dgm:prSet/>
      <dgm:spPr/>
      <dgm:t>
        <a:bodyPr/>
        <a:lstStyle/>
        <a:p>
          <a:endParaRPr lang="ru-RU"/>
        </a:p>
      </dgm:t>
    </dgm:pt>
    <dgm:pt modelId="{CFD3384A-EB88-465C-BE16-F01707483B76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Органическая недостаточность аортального клапана обусловлена сморщиванием и укорочением его створок.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296EC-3B26-43BA-B85E-CCFED9B09568}" type="parTrans" cxnId="{0D0A801C-B657-4EBA-A867-BC7A7D35AAB3}">
      <dgm:prSet/>
      <dgm:spPr/>
      <dgm:t>
        <a:bodyPr/>
        <a:lstStyle/>
        <a:p>
          <a:endParaRPr lang="ru-RU"/>
        </a:p>
      </dgm:t>
    </dgm:pt>
    <dgm:pt modelId="{462A4F73-532A-4040-9865-B2D85FFA0D4F}" type="sibTrans" cxnId="{0D0A801C-B657-4EBA-A867-BC7A7D35AAB3}">
      <dgm:prSet/>
      <dgm:spPr/>
      <dgm:t>
        <a:bodyPr/>
        <a:lstStyle/>
        <a:p>
          <a:endParaRPr lang="ru-RU"/>
        </a:p>
      </dgm:t>
    </dgm:pt>
    <dgm:pt modelId="{745CFF4A-46C2-4F11-9C59-6659A5601FA3}">
      <dgm:prSet phldrT="[Текст]" custT="1"/>
      <dgm:spPr/>
      <dgm:t>
        <a:bodyPr/>
        <a:lstStyle/>
        <a:p>
          <a:r>
            <a: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7E11C19C-D5EB-4491-A8A6-5D210D0E07D9}" type="parTrans" cxnId="{F2E598ED-816E-457D-A620-A720063C9A55}">
      <dgm:prSet/>
      <dgm:spPr/>
      <dgm:t>
        <a:bodyPr/>
        <a:lstStyle/>
        <a:p>
          <a:endParaRPr lang="ru-RU"/>
        </a:p>
      </dgm:t>
    </dgm:pt>
    <dgm:pt modelId="{0782EE6C-3227-4118-8ECE-897115A73B97}" type="sibTrans" cxnId="{F2E598ED-816E-457D-A620-A720063C9A55}">
      <dgm:prSet/>
      <dgm:spPr/>
      <dgm:t>
        <a:bodyPr/>
        <a:lstStyle/>
        <a:p>
          <a:endParaRPr lang="ru-RU"/>
        </a:p>
      </dgm:t>
    </dgm:pt>
    <dgm:pt modelId="{D3C7C2C5-ED7C-4376-8416-6E399B243610}">
      <dgm:prSet custT="1"/>
      <dgm:spPr/>
      <dgm:t>
        <a:bodyPr/>
        <a:lstStyle/>
        <a:p>
          <a:r>
            <a: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Относительная недостаточность аортального клапана обусловлена поражением корня аорты с расширением аортального отверстия, в результате створки не могут полностью закрыть его в период диастолы.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F7D1A-70EC-45B0-BB0B-5006C1A7FEEE}" type="parTrans" cxnId="{EA016476-A843-41C9-B93C-4DDE31D5B9A2}">
      <dgm:prSet/>
      <dgm:spPr/>
      <dgm:t>
        <a:bodyPr/>
        <a:lstStyle/>
        <a:p>
          <a:endParaRPr lang="ru-RU"/>
        </a:p>
      </dgm:t>
    </dgm:pt>
    <dgm:pt modelId="{21CFD179-4A2A-4019-81A6-8C0A59F92090}" type="sibTrans" cxnId="{EA016476-A843-41C9-B93C-4DDE31D5B9A2}">
      <dgm:prSet/>
      <dgm:spPr/>
      <dgm:t>
        <a:bodyPr/>
        <a:lstStyle/>
        <a:p>
          <a:endParaRPr lang="ru-RU"/>
        </a:p>
      </dgm:t>
    </dgm:pt>
    <dgm:pt modelId="{2FFB2007-9DF9-4B59-8BC6-DFEE95270B20}" type="pres">
      <dgm:prSet presAssocID="{4FB1E1AD-C7F8-4856-8B8C-E29CC863E2F8}" presName="linearFlow" presStyleCnt="0">
        <dgm:presLayoutVars>
          <dgm:dir/>
          <dgm:animLvl val="lvl"/>
          <dgm:resizeHandles val="exact"/>
        </dgm:presLayoutVars>
      </dgm:prSet>
      <dgm:spPr/>
    </dgm:pt>
    <dgm:pt modelId="{28EC3085-8DDD-4C47-9B44-F9BB56BB0810}" type="pres">
      <dgm:prSet presAssocID="{CC27480B-7F62-4FD4-9B0C-AF688A73B7AB}" presName="composite" presStyleCnt="0"/>
      <dgm:spPr/>
    </dgm:pt>
    <dgm:pt modelId="{D3D38C2E-72CC-4052-AC73-995E23F97AC1}" type="pres">
      <dgm:prSet presAssocID="{CC27480B-7F62-4FD4-9B0C-AF688A73B7A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87D2C3D-574F-42EC-8D5F-3FCC0AA9382B}" type="pres">
      <dgm:prSet presAssocID="{CC27480B-7F62-4FD4-9B0C-AF688A73B7AB}" presName="descendantText" presStyleLbl="alignAcc1" presStyleIdx="0" presStyleCnt="2">
        <dgm:presLayoutVars>
          <dgm:bulletEnabled val="1"/>
        </dgm:presLayoutVars>
      </dgm:prSet>
      <dgm:spPr/>
    </dgm:pt>
    <dgm:pt modelId="{6C0C1510-F40D-483E-AE89-3D2435C26056}" type="pres">
      <dgm:prSet presAssocID="{B6DD5DE5-33FA-47BE-AB45-21C81B0150E3}" presName="sp" presStyleCnt="0"/>
      <dgm:spPr/>
    </dgm:pt>
    <dgm:pt modelId="{F5E917EF-FC94-420A-B999-2EE7BAD24A44}" type="pres">
      <dgm:prSet presAssocID="{745CFF4A-46C2-4F11-9C59-6659A5601FA3}" presName="composite" presStyleCnt="0"/>
      <dgm:spPr/>
    </dgm:pt>
    <dgm:pt modelId="{DBCC5C77-275D-453D-AFF3-DE3A7DD6987B}" type="pres">
      <dgm:prSet presAssocID="{745CFF4A-46C2-4F11-9C59-6659A5601FA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5CB0A7A-490C-4E6D-A2A8-FF9122B71A3D}" type="pres">
      <dgm:prSet presAssocID="{745CFF4A-46C2-4F11-9C59-6659A5601FA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8365306-AA5F-4C51-8016-48C18465BE17}" type="presOf" srcId="{745CFF4A-46C2-4F11-9C59-6659A5601FA3}" destId="{DBCC5C77-275D-453D-AFF3-DE3A7DD6987B}" srcOrd="0" destOrd="0" presId="urn:microsoft.com/office/officeart/2005/8/layout/chevron2"/>
    <dgm:cxn modelId="{C0D3BA0A-09B0-4F5D-9E39-78BCA6DB11FD}" type="presOf" srcId="{D3C7C2C5-ED7C-4376-8416-6E399B243610}" destId="{A5CB0A7A-490C-4E6D-A2A8-FF9122B71A3D}" srcOrd="0" destOrd="0" presId="urn:microsoft.com/office/officeart/2005/8/layout/chevron2"/>
    <dgm:cxn modelId="{0D0A801C-B657-4EBA-A867-BC7A7D35AAB3}" srcId="{CC27480B-7F62-4FD4-9B0C-AF688A73B7AB}" destId="{CFD3384A-EB88-465C-BE16-F01707483B76}" srcOrd="0" destOrd="0" parTransId="{C15296EC-3B26-43BA-B85E-CCFED9B09568}" sibTransId="{462A4F73-532A-4040-9865-B2D85FFA0D4F}"/>
    <dgm:cxn modelId="{07AB9331-9136-441C-AE06-C965E1A35454}" type="presOf" srcId="{CC27480B-7F62-4FD4-9B0C-AF688A73B7AB}" destId="{D3D38C2E-72CC-4052-AC73-995E23F97AC1}" srcOrd="0" destOrd="0" presId="urn:microsoft.com/office/officeart/2005/8/layout/chevron2"/>
    <dgm:cxn modelId="{34F1185F-7AB1-40BB-AD00-BF7EEADE3298}" type="presOf" srcId="{CFD3384A-EB88-465C-BE16-F01707483B76}" destId="{587D2C3D-574F-42EC-8D5F-3FCC0AA9382B}" srcOrd="0" destOrd="0" presId="urn:microsoft.com/office/officeart/2005/8/layout/chevron2"/>
    <dgm:cxn modelId="{EA016476-A843-41C9-B93C-4DDE31D5B9A2}" srcId="{745CFF4A-46C2-4F11-9C59-6659A5601FA3}" destId="{D3C7C2C5-ED7C-4376-8416-6E399B243610}" srcOrd="0" destOrd="0" parTransId="{3A3F7D1A-70EC-45B0-BB0B-5006C1A7FEEE}" sibTransId="{21CFD179-4A2A-4019-81A6-8C0A59F92090}"/>
    <dgm:cxn modelId="{571EDEB4-9E67-4238-96F8-C45C669B5D9B}" type="presOf" srcId="{4FB1E1AD-C7F8-4856-8B8C-E29CC863E2F8}" destId="{2FFB2007-9DF9-4B59-8BC6-DFEE95270B20}" srcOrd="0" destOrd="0" presId="urn:microsoft.com/office/officeart/2005/8/layout/chevron2"/>
    <dgm:cxn modelId="{BEEAC2D3-5A79-4F06-99C7-933BABFFEFAD}" srcId="{4FB1E1AD-C7F8-4856-8B8C-E29CC863E2F8}" destId="{CC27480B-7F62-4FD4-9B0C-AF688A73B7AB}" srcOrd="0" destOrd="0" parTransId="{141D4F3B-1B94-4BCF-B1D3-065C8ADD4723}" sibTransId="{B6DD5DE5-33FA-47BE-AB45-21C81B0150E3}"/>
    <dgm:cxn modelId="{F2E598ED-816E-457D-A620-A720063C9A55}" srcId="{4FB1E1AD-C7F8-4856-8B8C-E29CC863E2F8}" destId="{745CFF4A-46C2-4F11-9C59-6659A5601FA3}" srcOrd="1" destOrd="0" parTransId="{7E11C19C-D5EB-4491-A8A6-5D210D0E07D9}" sibTransId="{0782EE6C-3227-4118-8ECE-897115A73B97}"/>
    <dgm:cxn modelId="{43B7F951-329F-405F-879B-A7ED8B1835B8}" type="presParOf" srcId="{2FFB2007-9DF9-4B59-8BC6-DFEE95270B20}" destId="{28EC3085-8DDD-4C47-9B44-F9BB56BB0810}" srcOrd="0" destOrd="0" presId="urn:microsoft.com/office/officeart/2005/8/layout/chevron2"/>
    <dgm:cxn modelId="{BB0AF68E-6F40-4920-88B7-9CFA864246C0}" type="presParOf" srcId="{28EC3085-8DDD-4C47-9B44-F9BB56BB0810}" destId="{D3D38C2E-72CC-4052-AC73-995E23F97AC1}" srcOrd="0" destOrd="0" presId="urn:microsoft.com/office/officeart/2005/8/layout/chevron2"/>
    <dgm:cxn modelId="{89224037-EDFB-48CD-90CA-7CE340FC9EF6}" type="presParOf" srcId="{28EC3085-8DDD-4C47-9B44-F9BB56BB0810}" destId="{587D2C3D-574F-42EC-8D5F-3FCC0AA9382B}" srcOrd="1" destOrd="0" presId="urn:microsoft.com/office/officeart/2005/8/layout/chevron2"/>
    <dgm:cxn modelId="{5DD9610A-087B-478A-93E4-E23A901D68FC}" type="presParOf" srcId="{2FFB2007-9DF9-4B59-8BC6-DFEE95270B20}" destId="{6C0C1510-F40D-483E-AE89-3D2435C26056}" srcOrd="1" destOrd="0" presId="urn:microsoft.com/office/officeart/2005/8/layout/chevron2"/>
    <dgm:cxn modelId="{4B8A506A-DD07-4BF2-8903-2E48C832AE9A}" type="presParOf" srcId="{2FFB2007-9DF9-4B59-8BC6-DFEE95270B20}" destId="{F5E917EF-FC94-420A-B999-2EE7BAD24A44}" srcOrd="2" destOrd="0" presId="urn:microsoft.com/office/officeart/2005/8/layout/chevron2"/>
    <dgm:cxn modelId="{0E11236D-7A2D-468D-95C7-C247915B6878}" type="presParOf" srcId="{F5E917EF-FC94-420A-B999-2EE7BAD24A44}" destId="{DBCC5C77-275D-453D-AFF3-DE3A7DD6987B}" srcOrd="0" destOrd="0" presId="urn:microsoft.com/office/officeart/2005/8/layout/chevron2"/>
    <dgm:cxn modelId="{62B9B7F6-F97C-422C-806E-D03407794FEA}" type="presParOf" srcId="{F5E917EF-FC94-420A-B999-2EE7BAD24A44}" destId="{A5CB0A7A-490C-4E6D-A2A8-FF9122B71A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900F3-E17A-4793-853E-5646EF2F3D7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9D5AC-9C99-46F5-8916-BF745674CFA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Причины возникновения недостаточности аортального клапана</a:t>
          </a:r>
          <a:endParaRPr lang="ru-RU" sz="2000" dirty="0">
            <a:solidFill>
              <a:schemeClr val="tx1"/>
            </a:solidFill>
          </a:endParaRPr>
        </a:p>
      </dgm:t>
    </dgm:pt>
    <dgm:pt modelId="{09E6CD96-EFC1-42CE-BBDE-D3E6A00CBAA6}" type="parTrans" cxnId="{7FC2DA47-B491-4C9F-9E53-682DB2341F5C}">
      <dgm:prSet/>
      <dgm:spPr/>
      <dgm:t>
        <a:bodyPr/>
        <a:lstStyle/>
        <a:p>
          <a:endParaRPr lang="ru-RU"/>
        </a:p>
      </dgm:t>
    </dgm:pt>
    <dgm:pt modelId="{DAE329EB-F087-4345-BAEF-4D31CA9C5987}" type="sibTrans" cxnId="{7FC2DA47-B491-4C9F-9E53-682DB2341F5C}">
      <dgm:prSet/>
      <dgm:spPr/>
      <dgm:t>
        <a:bodyPr/>
        <a:lstStyle/>
        <a:p>
          <a:endParaRPr lang="ru-RU"/>
        </a:p>
      </dgm:t>
    </dgm:pt>
    <dgm:pt modelId="{B1613409-0111-429A-9EB6-CB797CD7A58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аорты    при отсутствии первичного повреждения створок клапана</a:t>
          </a:r>
        </a:p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(7%)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FF3CBB-BDFE-426B-A650-EB12EA7941D8}" type="parTrans" cxnId="{CA1A4474-6C70-48D9-8E4E-207E8B78D96A}">
      <dgm:prSet/>
      <dgm:spPr/>
      <dgm:t>
        <a:bodyPr/>
        <a:lstStyle/>
        <a:p>
          <a:endParaRPr lang="ru-RU"/>
        </a:p>
      </dgm:t>
    </dgm:pt>
    <dgm:pt modelId="{8ADD668C-DDD1-4578-ACAE-F405E1CF71BF}" type="sibTrans" cxnId="{CA1A4474-6C70-48D9-8E4E-207E8B78D96A}">
      <dgm:prSet/>
      <dgm:spPr/>
      <dgm:t>
        <a:bodyPr/>
        <a:lstStyle/>
        <a:p>
          <a:endParaRPr lang="ru-RU"/>
        </a:p>
      </dgm:t>
    </dgm:pt>
    <dgm:pt modelId="{6D411A57-188C-41C7-9AD0-101B632EB28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0" i="0" dirty="0">
              <a:latin typeface="Times New Roman" pitchFamily="18" charset="0"/>
              <a:cs typeface="Times New Roman" pitchFamily="18" charset="0"/>
            </a:rPr>
            <a:t>Ревматическая лихорадка</a:t>
          </a:r>
        </a:p>
        <a:p>
          <a:r>
            <a:rPr lang="ru-RU" sz="2000" b="0" i="0" dirty="0">
              <a:latin typeface="Times New Roman" pitchFamily="18" charset="0"/>
              <a:cs typeface="Times New Roman" pitchFamily="18" charset="0"/>
            </a:rPr>
            <a:t>(65%)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4FF0BC-2B73-4744-A886-4EF083794A4E}" type="parTrans" cxnId="{02B530E1-492F-4B1F-80C6-C46328A509CE}">
      <dgm:prSet/>
      <dgm:spPr/>
      <dgm:t>
        <a:bodyPr/>
        <a:lstStyle/>
        <a:p>
          <a:endParaRPr lang="ru-RU"/>
        </a:p>
      </dgm:t>
    </dgm:pt>
    <dgm:pt modelId="{A4883799-312E-4BEF-BE49-353DA2C9CA3B}" type="sibTrans" cxnId="{02B530E1-492F-4B1F-80C6-C46328A509CE}">
      <dgm:prSet/>
      <dgm:spPr/>
      <dgm:t>
        <a:bodyPr/>
        <a:lstStyle/>
        <a:p>
          <a:endParaRPr lang="ru-RU"/>
        </a:p>
      </dgm:t>
    </dgm:pt>
    <dgm:pt modelId="{A2F353C5-3120-4051-AE19-FFC4B02923F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Инфекционный эндокардит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(25%)</a:t>
          </a:r>
          <a:endParaRPr lang="ru-RU" sz="2000" dirty="0">
            <a:solidFill>
              <a:schemeClr val="tx1"/>
            </a:solidFill>
          </a:endParaRPr>
        </a:p>
      </dgm:t>
    </dgm:pt>
    <dgm:pt modelId="{4B544267-9DB4-40F2-80D3-36C24679596A}" type="parTrans" cxnId="{4EB62C92-3F5A-47BE-BE11-8F0F6D42CDEC}">
      <dgm:prSet/>
      <dgm:spPr/>
      <dgm:t>
        <a:bodyPr/>
        <a:lstStyle/>
        <a:p>
          <a:endParaRPr lang="ru-RU"/>
        </a:p>
      </dgm:t>
    </dgm:pt>
    <dgm:pt modelId="{1CF81996-4B26-4D75-93D5-A625459413C9}" type="sibTrans" cxnId="{4EB62C92-3F5A-47BE-BE11-8F0F6D42CDEC}">
      <dgm:prSet/>
      <dgm:spPr/>
      <dgm:t>
        <a:bodyPr/>
        <a:lstStyle/>
        <a:p>
          <a:endParaRPr lang="ru-RU"/>
        </a:p>
      </dgm:t>
    </dgm:pt>
    <dgm:pt modelId="{3BEE8AA2-98FF-440E-9611-58FBDAEF7295}">
      <dgm:prSet phldrT="[Текст]" custScaleY="79239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x-none"/>
        </a:p>
      </dgm:t>
    </dgm:pt>
    <dgm:pt modelId="{F30A584A-5A96-485E-A609-4C97AE4294E8}" type="parTrans" cxnId="{3C6E3E06-D022-4CAD-8E08-C1F36281E28B}">
      <dgm:prSet/>
      <dgm:spPr/>
      <dgm:t>
        <a:bodyPr/>
        <a:lstStyle/>
        <a:p>
          <a:endParaRPr lang="ru-RU"/>
        </a:p>
      </dgm:t>
    </dgm:pt>
    <dgm:pt modelId="{AC8DF06F-3A15-484F-9727-E774AAE7AE5C}" type="sibTrans" cxnId="{3C6E3E06-D022-4CAD-8E08-C1F36281E28B}">
      <dgm:prSet/>
      <dgm:spPr/>
      <dgm:t>
        <a:bodyPr/>
        <a:lstStyle/>
        <a:p>
          <a:endParaRPr lang="ru-RU"/>
        </a:p>
      </dgm:t>
    </dgm:pt>
    <dgm:pt modelId="{62E8989D-82C6-41AD-BBE8-10410E4911C9}" type="pres">
      <dgm:prSet presAssocID="{287900F3-E17A-4793-853E-5646EF2F3D72}" presName="composite" presStyleCnt="0">
        <dgm:presLayoutVars>
          <dgm:chMax val="1"/>
          <dgm:dir/>
          <dgm:resizeHandles val="exact"/>
        </dgm:presLayoutVars>
      </dgm:prSet>
      <dgm:spPr/>
    </dgm:pt>
    <dgm:pt modelId="{BA6063EB-E96D-4F73-BC29-F8E6B8E73CA0}" type="pres">
      <dgm:prSet presAssocID="{EB89D5AC-9C99-46F5-8916-BF745674CFAF}" presName="roof" presStyleLbl="dkBgShp" presStyleIdx="0" presStyleCnt="2" custScaleY="79239"/>
      <dgm:spPr/>
    </dgm:pt>
    <dgm:pt modelId="{FD8CD6DF-2D83-4972-8D6C-EF427BBA5978}" type="pres">
      <dgm:prSet presAssocID="{EB89D5AC-9C99-46F5-8916-BF745674CFAF}" presName="pillars" presStyleCnt="0"/>
      <dgm:spPr/>
    </dgm:pt>
    <dgm:pt modelId="{5DECF499-C1CA-4764-AB04-431E6B643885}" type="pres">
      <dgm:prSet presAssocID="{EB89D5AC-9C99-46F5-8916-BF745674CFAF}" presName="pillar1" presStyleLbl="node1" presStyleIdx="0" presStyleCnt="3" custScaleY="94428" custLinFactNeighborX="-31" custLinFactNeighborY="-2650">
        <dgm:presLayoutVars>
          <dgm:bulletEnabled val="1"/>
        </dgm:presLayoutVars>
      </dgm:prSet>
      <dgm:spPr/>
    </dgm:pt>
    <dgm:pt modelId="{9ED9EFA1-BDDD-402B-A788-F3AC518A7027}" type="pres">
      <dgm:prSet presAssocID="{6D411A57-188C-41C7-9AD0-101B632EB28F}" presName="pillarX" presStyleLbl="node1" presStyleIdx="1" presStyleCnt="3" custScaleY="94428" custLinFactNeighborX="0" custLinFactNeighborY="-2650">
        <dgm:presLayoutVars>
          <dgm:bulletEnabled val="1"/>
        </dgm:presLayoutVars>
      </dgm:prSet>
      <dgm:spPr/>
    </dgm:pt>
    <dgm:pt modelId="{67A805E3-8063-46DE-8E48-08636895363A}" type="pres">
      <dgm:prSet presAssocID="{A2F353C5-3120-4051-AE19-FFC4B02923FD}" presName="pillarX" presStyleLbl="node1" presStyleIdx="2" presStyleCnt="3" custScaleX="103346" custScaleY="99728">
        <dgm:presLayoutVars>
          <dgm:bulletEnabled val="1"/>
        </dgm:presLayoutVars>
      </dgm:prSet>
      <dgm:spPr/>
    </dgm:pt>
    <dgm:pt modelId="{C8B82739-3B3E-4EF9-81FA-E87742DB4F79}" type="pres">
      <dgm:prSet presAssocID="{EB89D5AC-9C99-46F5-8916-BF745674CFAF}" presName="base" presStyleLbl="dkBgShp" presStyleIdx="1" presStyleCnt="2" custScaleY="24532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3C6E3E06-D022-4CAD-8E08-C1F36281E28B}" srcId="{287900F3-E17A-4793-853E-5646EF2F3D72}" destId="{3BEE8AA2-98FF-440E-9611-58FBDAEF7295}" srcOrd="1" destOrd="0" parTransId="{F30A584A-5A96-485E-A609-4C97AE4294E8}" sibTransId="{AC8DF06F-3A15-484F-9727-E774AAE7AE5C}"/>
    <dgm:cxn modelId="{7FC2DA47-B491-4C9F-9E53-682DB2341F5C}" srcId="{287900F3-E17A-4793-853E-5646EF2F3D72}" destId="{EB89D5AC-9C99-46F5-8916-BF745674CFAF}" srcOrd="0" destOrd="0" parTransId="{09E6CD96-EFC1-42CE-BBDE-D3E6A00CBAA6}" sibTransId="{DAE329EB-F087-4345-BAEF-4D31CA9C5987}"/>
    <dgm:cxn modelId="{3AA62C69-8AD5-4452-BF04-4B797166C83C}" type="presOf" srcId="{6D411A57-188C-41C7-9AD0-101B632EB28F}" destId="{9ED9EFA1-BDDD-402B-A788-F3AC518A7027}" srcOrd="0" destOrd="0" presId="urn:microsoft.com/office/officeart/2005/8/layout/hList3"/>
    <dgm:cxn modelId="{CA1A4474-6C70-48D9-8E4E-207E8B78D96A}" srcId="{EB89D5AC-9C99-46F5-8916-BF745674CFAF}" destId="{B1613409-0111-429A-9EB6-CB797CD7A583}" srcOrd="0" destOrd="0" parTransId="{4CFF3CBB-BDFE-426B-A650-EB12EA7941D8}" sibTransId="{8ADD668C-DDD1-4578-ACAE-F405E1CF71BF}"/>
    <dgm:cxn modelId="{F332E856-6F34-4CEE-841C-6A7A5B400D33}" type="presOf" srcId="{B1613409-0111-429A-9EB6-CB797CD7A583}" destId="{5DECF499-C1CA-4764-AB04-431E6B643885}" srcOrd="0" destOrd="0" presId="urn:microsoft.com/office/officeart/2005/8/layout/hList3"/>
    <dgm:cxn modelId="{495C6B79-80C6-45EE-B6AC-ABE018EA257E}" type="presOf" srcId="{A2F353C5-3120-4051-AE19-FFC4B02923FD}" destId="{67A805E3-8063-46DE-8E48-08636895363A}" srcOrd="0" destOrd="0" presId="urn:microsoft.com/office/officeart/2005/8/layout/hList3"/>
    <dgm:cxn modelId="{4EB62C92-3F5A-47BE-BE11-8F0F6D42CDEC}" srcId="{EB89D5AC-9C99-46F5-8916-BF745674CFAF}" destId="{A2F353C5-3120-4051-AE19-FFC4B02923FD}" srcOrd="2" destOrd="0" parTransId="{4B544267-9DB4-40F2-80D3-36C24679596A}" sibTransId="{1CF81996-4B26-4D75-93D5-A625459413C9}"/>
    <dgm:cxn modelId="{F66D5BC6-F961-4CD6-903E-190C40E2A219}" type="presOf" srcId="{287900F3-E17A-4793-853E-5646EF2F3D72}" destId="{62E8989D-82C6-41AD-BBE8-10410E4911C9}" srcOrd="0" destOrd="0" presId="urn:microsoft.com/office/officeart/2005/8/layout/hList3"/>
    <dgm:cxn modelId="{02B530E1-492F-4B1F-80C6-C46328A509CE}" srcId="{EB89D5AC-9C99-46F5-8916-BF745674CFAF}" destId="{6D411A57-188C-41C7-9AD0-101B632EB28F}" srcOrd="1" destOrd="0" parTransId="{FC4FF0BC-2B73-4744-A886-4EF083794A4E}" sibTransId="{A4883799-312E-4BEF-BE49-353DA2C9CA3B}"/>
    <dgm:cxn modelId="{496AE9F3-F577-4F82-B78B-B583D233B508}" type="presOf" srcId="{EB89D5AC-9C99-46F5-8916-BF745674CFAF}" destId="{BA6063EB-E96D-4F73-BC29-F8E6B8E73CA0}" srcOrd="0" destOrd="0" presId="urn:microsoft.com/office/officeart/2005/8/layout/hList3"/>
    <dgm:cxn modelId="{405AD5D1-9765-4BAE-B243-2B08015A26C7}" type="presParOf" srcId="{62E8989D-82C6-41AD-BBE8-10410E4911C9}" destId="{BA6063EB-E96D-4F73-BC29-F8E6B8E73CA0}" srcOrd="0" destOrd="0" presId="urn:microsoft.com/office/officeart/2005/8/layout/hList3"/>
    <dgm:cxn modelId="{C678A7F6-1850-47D3-9D26-27EB2EB32729}" type="presParOf" srcId="{62E8989D-82C6-41AD-BBE8-10410E4911C9}" destId="{FD8CD6DF-2D83-4972-8D6C-EF427BBA5978}" srcOrd="1" destOrd="0" presId="urn:microsoft.com/office/officeart/2005/8/layout/hList3"/>
    <dgm:cxn modelId="{EFCC88FC-93EF-4A5E-80CE-4C096E4A1B6B}" type="presParOf" srcId="{FD8CD6DF-2D83-4972-8D6C-EF427BBA5978}" destId="{5DECF499-C1CA-4764-AB04-431E6B643885}" srcOrd="0" destOrd="0" presId="urn:microsoft.com/office/officeart/2005/8/layout/hList3"/>
    <dgm:cxn modelId="{C9B40377-EDDC-41EC-8147-01FB01F29893}" type="presParOf" srcId="{FD8CD6DF-2D83-4972-8D6C-EF427BBA5978}" destId="{9ED9EFA1-BDDD-402B-A788-F3AC518A7027}" srcOrd="1" destOrd="0" presId="urn:microsoft.com/office/officeart/2005/8/layout/hList3"/>
    <dgm:cxn modelId="{E5AE0EB8-297B-444E-81B6-87A59F7D8239}" type="presParOf" srcId="{FD8CD6DF-2D83-4972-8D6C-EF427BBA5978}" destId="{67A805E3-8063-46DE-8E48-08636895363A}" srcOrd="2" destOrd="0" presId="urn:microsoft.com/office/officeart/2005/8/layout/hList3"/>
    <dgm:cxn modelId="{9BE5C88C-138C-4DDB-8F2E-707E42ACC579}" type="presParOf" srcId="{62E8989D-82C6-41AD-BBE8-10410E4911C9}" destId="{C8B82739-3B3E-4EF9-81FA-E87742DB4F7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892F8-4524-4B00-B24D-A39EA069AD68}" type="doc">
      <dgm:prSet loTypeId="urn:microsoft.com/office/officeart/2005/8/layout/process5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FB935A0-8DD4-4893-9AFE-A146A95EA3F4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 увеличение систолического выброса</a:t>
          </a:r>
        </a:p>
      </dgm:t>
    </dgm:pt>
    <dgm:pt modelId="{6A31DEB3-B028-43A8-8DF5-52807C4DA3D1}" type="parTrans" cxnId="{5A695EDC-BA19-464C-A409-CAFB6776D603}">
      <dgm:prSet/>
      <dgm:spPr/>
      <dgm:t>
        <a:bodyPr/>
        <a:lstStyle/>
        <a:p>
          <a:endParaRPr lang="ru-RU"/>
        </a:p>
      </dgm:t>
    </dgm:pt>
    <dgm:pt modelId="{FB1EA4BF-F935-4F27-A9AA-528CD949A561}" type="sibTrans" cxnId="{5A695EDC-BA19-464C-A409-CAFB6776D603}">
      <dgm:prSet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B2EED73-2C27-49FE-B017-53C951AD730E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гипертрофия левого желудочка</a:t>
          </a:r>
        </a:p>
      </dgm:t>
    </dgm:pt>
    <dgm:pt modelId="{F501EFCB-E1E9-432C-98C4-16BB9D9BE923}" type="sibTrans" cxnId="{F0E4CACE-25BC-4272-8CFF-41B1B6D3AB9F}">
      <dgm:prSet/>
      <dgm:spPr/>
      <dgm:t>
        <a:bodyPr/>
        <a:lstStyle/>
        <a:p>
          <a:endParaRPr lang="ru-RU"/>
        </a:p>
      </dgm:t>
    </dgm:pt>
    <dgm:pt modelId="{92BDEF8C-156D-4591-AD41-EDDAA56E1CB1}" type="parTrans" cxnId="{F0E4CACE-25BC-4272-8CFF-41B1B6D3AB9F}">
      <dgm:prSet/>
      <dgm:spPr/>
      <dgm:t>
        <a:bodyPr/>
        <a:lstStyle/>
        <a:p>
          <a:endParaRPr lang="ru-RU"/>
        </a:p>
      </dgm:t>
    </dgm:pt>
    <dgm:pt modelId="{877EA029-D6D7-4E4D-9F34-28AB8119FF75}" type="pres">
      <dgm:prSet presAssocID="{868892F8-4524-4B00-B24D-A39EA069AD68}" presName="diagram" presStyleCnt="0">
        <dgm:presLayoutVars>
          <dgm:dir/>
          <dgm:resizeHandles val="exact"/>
        </dgm:presLayoutVars>
      </dgm:prSet>
      <dgm:spPr/>
    </dgm:pt>
    <dgm:pt modelId="{CFEBA5BF-A723-41E2-9FB1-162D22F65914}" type="pres">
      <dgm:prSet presAssocID="{2FB935A0-8DD4-4893-9AFE-A146A95EA3F4}" presName="node" presStyleLbl="node1" presStyleIdx="0" presStyleCnt="2" custScaleX="50823" custScaleY="23534" custLinFactNeighborX="-16327" custLinFactNeighborY="17820">
        <dgm:presLayoutVars>
          <dgm:bulletEnabled val="1"/>
        </dgm:presLayoutVars>
      </dgm:prSet>
      <dgm:spPr/>
    </dgm:pt>
    <dgm:pt modelId="{9A1DEC68-1067-4DFB-904C-2F2F6CCF6B95}" type="pres">
      <dgm:prSet presAssocID="{FB1EA4BF-F935-4F27-A9AA-528CD949A561}" presName="sibTrans" presStyleLbl="sibTrans2D1" presStyleIdx="0" presStyleCnt="1" custAng="10718238" custFlipHor="1" custScaleX="147300" custScaleY="32383" custLinFactNeighborX="14514" custLinFactNeighborY="5350"/>
      <dgm:spPr/>
    </dgm:pt>
    <dgm:pt modelId="{D6611D19-6172-4281-99E7-2BEF48FB841F}" type="pres">
      <dgm:prSet presAssocID="{FB1EA4BF-F935-4F27-A9AA-528CD949A561}" presName="connectorText" presStyleLbl="sibTrans2D1" presStyleIdx="0" presStyleCnt="1"/>
      <dgm:spPr/>
    </dgm:pt>
    <dgm:pt modelId="{215E8C84-36C6-4B39-86B1-422CB379BAE0}" type="pres">
      <dgm:prSet presAssocID="{5B2EED73-2C27-49FE-B017-53C951AD730E}" presName="node" presStyleLbl="node1" presStyleIdx="1" presStyleCnt="2" custScaleX="34208" custScaleY="27858" custLinFactNeighborX="32256" custLinFactNeighborY="-8421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918EE34-9EEC-4321-B866-4C8BECA8C3C2}" type="presOf" srcId="{2FB935A0-8DD4-4893-9AFE-A146A95EA3F4}" destId="{CFEBA5BF-A723-41E2-9FB1-162D22F65914}" srcOrd="0" destOrd="0" presId="urn:microsoft.com/office/officeart/2005/8/layout/process5"/>
    <dgm:cxn modelId="{2B4B5F64-AC22-4EE8-898C-7193608E5B7C}" type="presOf" srcId="{5B2EED73-2C27-49FE-B017-53C951AD730E}" destId="{215E8C84-36C6-4B39-86B1-422CB379BAE0}" srcOrd="0" destOrd="0" presId="urn:microsoft.com/office/officeart/2005/8/layout/process5"/>
    <dgm:cxn modelId="{1F75F056-79AE-4237-BE20-C9840EA212F0}" type="presOf" srcId="{868892F8-4524-4B00-B24D-A39EA069AD68}" destId="{877EA029-D6D7-4E4D-9F34-28AB8119FF75}" srcOrd="0" destOrd="0" presId="urn:microsoft.com/office/officeart/2005/8/layout/process5"/>
    <dgm:cxn modelId="{B24121B3-AAD8-4184-B222-DA96B9B9F5A1}" type="presOf" srcId="{FB1EA4BF-F935-4F27-A9AA-528CD949A561}" destId="{D6611D19-6172-4281-99E7-2BEF48FB841F}" srcOrd="1" destOrd="0" presId="urn:microsoft.com/office/officeart/2005/8/layout/process5"/>
    <dgm:cxn modelId="{F0E4CACE-25BC-4272-8CFF-41B1B6D3AB9F}" srcId="{868892F8-4524-4B00-B24D-A39EA069AD68}" destId="{5B2EED73-2C27-49FE-B017-53C951AD730E}" srcOrd="1" destOrd="0" parTransId="{92BDEF8C-156D-4591-AD41-EDDAA56E1CB1}" sibTransId="{F501EFCB-E1E9-432C-98C4-16BB9D9BE923}"/>
    <dgm:cxn modelId="{5A695EDC-BA19-464C-A409-CAFB6776D603}" srcId="{868892F8-4524-4B00-B24D-A39EA069AD68}" destId="{2FB935A0-8DD4-4893-9AFE-A146A95EA3F4}" srcOrd="0" destOrd="0" parTransId="{6A31DEB3-B028-43A8-8DF5-52807C4DA3D1}" sibTransId="{FB1EA4BF-F935-4F27-A9AA-528CD949A561}"/>
    <dgm:cxn modelId="{5D0ADBE0-4579-4A34-A491-427FA5AD0AEA}" type="presOf" srcId="{FB1EA4BF-F935-4F27-A9AA-528CD949A561}" destId="{9A1DEC68-1067-4DFB-904C-2F2F6CCF6B95}" srcOrd="0" destOrd="0" presId="urn:microsoft.com/office/officeart/2005/8/layout/process5"/>
    <dgm:cxn modelId="{8D2897B3-239A-4C69-83FC-BE892D82E7D6}" type="presParOf" srcId="{877EA029-D6D7-4E4D-9F34-28AB8119FF75}" destId="{CFEBA5BF-A723-41E2-9FB1-162D22F65914}" srcOrd="0" destOrd="0" presId="urn:microsoft.com/office/officeart/2005/8/layout/process5"/>
    <dgm:cxn modelId="{6568B0A2-8512-490A-8A4F-C5A75FD7157A}" type="presParOf" srcId="{877EA029-D6D7-4E4D-9F34-28AB8119FF75}" destId="{9A1DEC68-1067-4DFB-904C-2F2F6CCF6B95}" srcOrd="1" destOrd="0" presId="urn:microsoft.com/office/officeart/2005/8/layout/process5"/>
    <dgm:cxn modelId="{015AFAF6-592E-4042-ABD2-D88DBCC5B646}" type="presParOf" srcId="{9A1DEC68-1067-4DFB-904C-2F2F6CCF6B95}" destId="{D6611D19-6172-4281-99E7-2BEF48FB841F}" srcOrd="0" destOrd="0" presId="urn:microsoft.com/office/officeart/2005/8/layout/process5"/>
    <dgm:cxn modelId="{8653CF93-710E-4CC2-897D-B518AE770F09}" type="presParOf" srcId="{877EA029-D6D7-4E4D-9F34-28AB8119FF75}" destId="{215E8C84-36C6-4B39-86B1-422CB379BAE0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892F8-4524-4B00-B24D-A39EA069AD68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C76896-CF5F-4F6D-88FF-9650545AC6B4}">
      <dgm:prSet phldrT="[Текст]"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дилатация ЛЖ</a:t>
          </a:r>
        </a:p>
      </dgm:t>
    </dgm:pt>
    <dgm:pt modelId="{BE6D0FFE-B1DD-4A56-B7C4-B9CF36CF7C96}" type="parTrans" cxnId="{2A79F64F-9011-4ED9-908D-C3380182B81B}">
      <dgm:prSet/>
      <dgm:spPr/>
      <dgm:t>
        <a:bodyPr/>
        <a:lstStyle/>
        <a:p>
          <a:endParaRPr lang="ru-RU"/>
        </a:p>
      </dgm:t>
    </dgm:pt>
    <dgm:pt modelId="{DA62F29D-560D-49DA-908C-FFB0D4D1AFBD}" type="sibTrans" cxnId="{2A79F64F-9011-4ED9-908D-C3380182B81B}">
      <dgm:prSet/>
      <dgm:spPr/>
      <dgm:t>
        <a:bodyPr/>
        <a:lstStyle/>
        <a:p>
          <a:endParaRPr lang="ru-RU"/>
        </a:p>
      </dgm:t>
    </dgm:pt>
    <dgm:pt modelId="{877EA029-D6D7-4E4D-9F34-28AB8119FF75}" type="pres">
      <dgm:prSet presAssocID="{868892F8-4524-4B00-B24D-A39EA069AD68}" presName="diagram" presStyleCnt="0">
        <dgm:presLayoutVars>
          <dgm:dir/>
          <dgm:resizeHandles val="exact"/>
        </dgm:presLayoutVars>
      </dgm:prSet>
      <dgm:spPr/>
    </dgm:pt>
    <dgm:pt modelId="{C259E54B-5DE4-4475-84BB-7EDA14E876EF}" type="pres">
      <dgm:prSet presAssocID="{FDC76896-CF5F-4F6D-88FF-9650545AC6B4}" presName="node" presStyleLbl="node1" presStyleIdx="0" presStyleCnt="1" custAng="0" custScaleX="61052" custScaleY="69421" custLinFactNeighborX="18412" custLinFactNeighborY="-28101">
        <dgm:presLayoutVars>
          <dgm:bulletEnabled val="1"/>
        </dgm:presLayoutVars>
      </dgm:prSet>
      <dgm:spPr/>
    </dgm:pt>
  </dgm:ptLst>
  <dgm:cxnLst>
    <dgm:cxn modelId="{2A79F64F-9011-4ED9-908D-C3380182B81B}" srcId="{868892F8-4524-4B00-B24D-A39EA069AD68}" destId="{FDC76896-CF5F-4F6D-88FF-9650545AC6B4}" srcOrd="0" destOrd="0" parTransId="{BE6D0FFE-B1DD-4A56-B7C4-B9CF36CF7C96}" sibTransId="{DA62F29D-560D-49DA-908C-FFB0D4D1AFBD}"/>
    <dgm:cxn modelId="{1F75F056-79AE-4237-BE20-C9840EA212F0}" type="presOf" srcId="{868892F8-4524-4B00-B24D-A39EA069AD68}" destId="{877EA029-D6D7-4E4D-9F34-28AB8119FF75}" srcOrd="0" destOrd="0" presId="urn:microsoft.com/office/officeart/2005/8/layout/process5"/>
    <dgm:cxn modelId="{08DDF0D3-2FE0-4AF0-8964-9875A96E099C}" type="presOf" srcId="{FDC76896-CF5F-4F6D-88FF-9650545AC6B4}" destId="{C259E54B-5DE4-4475-84BB-7EDA14E876EF}" srcOrd="0" destOrd="0" presId="urn:microsoft.com/office/officeart/2005/8/layout/process5"/>
    <dgm:cxn modelId="{097CB7EA-4C44-4E4E-9CDD-79CE17E226D3}" type="presParOf" srcId="{877EA029-D6D7-4E4D-9F34-28AB8119FF75}" destId="{C259E54B-5DE4-4475-84BB-7EDA14E876EF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8892F8-4524-4B00-B24D-A39EA069AD68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C76896-CF5F-4F6D-88FF-9650545AC6B4}">
      <dgm:prSet phldrT="[Текст]"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возникновение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митрализация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BE6D0FFE-B1DD-4A56-B7C4-B9CF36CF7C96}" type="parTrans" cxnId="{2A79F64F-9011-4ED9-908D-C3380182B81B}">
      <dgm:prSet/>
      <dgm:spPr/>
      <dgm:t>
        <a:bodyPr/>
        <a:lstStyle/>
        <a:p>
          <a:endParaRPr lang="ru-RU"/>
        </a:p>
      </dgm:t>
    </dgm:pt>
    <dgm:pt modelId="{DA62F29D-560D-49DA-908C-FFB0D4D1AFBD}" type="sibTrans" cxnId="{2A79F64F-9011-4ED9-908D-C3380182B81B}">
      <dgm:prSet/>
      <dgm:spPr/>
      <dgm:t>
        <a:bodyPr/>
        <a:lstStyle/>
        <a:p>
          <a:endParaRPr lang="ru-RU"/>
        </a:p>
      </dgm:t>
    </dgm:pt>
    <dgm:pt modelId="{877EA029-D6D7-4E4D-9F34-28AB8119FF75}" type="pres">
      <dgm:prSet presAssocID="{868892F8-4524-4B00-B24D-A39EA069AD68}" presName="diagram" presStyleCnt="0">
        <dgm:presLayoutVars>
          <dgm:dir/>
          <dgm:resizeHandles val="exact"/>
        </dgm:presLayoutVars>
      </dgm:prSet>
      <dgm:spPr/>
    </dgm:pt>
    <dgm:pt modelId="{C259E54B-5DE4-4475-84BB-7EDA14E876EF}" type="pres">
      <dgm:prSet presAssocID="{FDC76896-CF5F-4F6D-88FF-9650545AC6B4}" presName="node" presStyleLbl="node1" presStyleIdx="0" presStyleCnt="1" custAng="0" custScaleX="175624" custScaleY="133454" custLinFactNeighborX="-11723" custLinFactNeighborY="-2">
        <dgm:presLayoutVars>
          <dgm:bulletEnabled val="1"/>
        </dgm:presLayoutVars>
      </dgm:prSet>
      <dgm:spPr/>
    </dgm:pt>
  </dgm:ptLst>
  <dgm:cxnLst>
    <dgm:cxn modelId="{2A79F64F-9011-4ED9-908D-C3380182B81B}" srcId="{868892F8-4524-4B00-B24D-A39EA069AD68}" destId="{FDC76896-CF5F-4F6D-88FF-9650545AC6B4}" srcOrd="0" destOrd="0" parTransId="{BE6D0FFE-B1DD-4A56-B7C4-B9CF36CF7C96}" sibTransId="{DA62F29D-560D-49DA-908C-FFB0D4D1AFBD}"/>
    <dgm:cxn modelId="{1F75F056-79AE-4237-BE20-C9840EA212F0}" type="presOf" srcId="{868892F8-4524-4B00-B24D-A39EA069AD68}" destId="{877EA029-D6D7-4E4D-9F34-28AB8119FF75}" srcOrd="0" destOrd="0" presId="urn:microsoft.com/office/officeart/2005/8/layout/process5"/>
    <dgm:cxn modelId="{08DDF0D3-2FE0-4AF0-8964-9875A96E099C}" type="presOf" srcId="{FDC76896-CF5F-4F6D-88FF-9650545AC6B4}" destId="{C259E54B-5DE4-4475-84BB-7EDA14E876EF}" srcOrd="0" destOrd="0" presId="urn:microsoft.com/office/officeart/2005/8/layout/process5"/>
    <dgm:cxn modelId="{097CB7EA-4C44-4E4E-9CDD-79CE17E226D3}" type="presParOf" srcId="{877EA029-D6D7-4E4D-9F34-28AB8119FF75}" destId="{C259E54B-5DE4-4475-84BB-7EDA14E876EF}" srcOrd="0" destOrd="0" presId="urn:microsoft.com/office/officeart/2005/8/layout/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8892F8-4524-4B00-B24D-A39EA069AD68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C76896-CF5F-4F6D-88FF-9650545AC6B4}">
      <dgm:prSet phldrT="[Текст]"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регургитация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крови из ЛЖ в ЛП </a:t>
          </a:r>
        </a:p>
      </dgm:t>
    </dgm:pt>
    <dgm:pt modelId="{BE6D0FFE-B1DD-4A56-B7C4-B9CF36CF7C96}" type="parTrans" cxnId="{2A79F64F-9011-4ED9-908D-C3380182B81B}">
      <dgm:prSet/>
      <dgm:spPr/>
      <dgm:t>
        <a:bodyPr/>
        <a:lstStyle/>
        <a:p>
          <a:endParaRPr lang="ru-RU"/>
        </a:p>
      </dgm:t>
    </dgm:pt>
    <dgm:pt modelId="{DA62F29D-560D-49DA-908C-FFB0D4D1AFBD}" type="sibTrans" cxnId="{2A79F64F-9011-4ED9-908D-C3380182B81B}">
      <dgm:prSet/>
      <dgm:spPr/>
      <dgm:t>
        <a:bodyPr/>
        <a:lstStyle/>
        <a:p>
          <a:endParaRPr lang="ru-RU"/>
        </a:p>
      </dgm:t>
    </dgm:pt>
    <dgm:pt modelId="{877EA029-D6D7-4E4D-9F34-28AB8119FF75}" type="pres">
      <dgm:prSet presAssocID="{868892F8-4524-4B00-B24D-A39EA069AD68}" presName="diagram" presStyleCnt="0">
        <dgm:presLayoutVars>
          <dgm:dir/>
          <dgm:resizeHandles val="exact"/>
        </dgm:presLayoutVars>
      </dgm:prSet>
      <dgm:spPr/>
    </dgm:pt>
    <dgm:pt modelId="{C259E54B-5DE4-4475-84BB-7EDA14E876EF}" type="pres">
      <dgm:prSet presAssocID="{FDC76896-CF5F-4F6D-88FF-9650545AC6B4}" presName="node" presStyleLbl="node1" presStyleIdx="0" presStyleCnt="1" custAng="0" custScaleX="153769" custScaleY="124177" custLinFactNeighborX="-82932" custLinFactNeighborY="46">
        <dgm:presLayoutVars>
          <dgm:bulletEnabled val="1"/>
        </dgm:presLayoutVars>
      </dgm:prSet>
      <dgm:spPr/>
    </dgm:pt>
  </dgm:ptLst>
  <dgm:cxnLst>
    <dgm:cxn modelId="{2A79F64F-9011-4ED9-908D-C3380182B81B}" srcId="{868892F8-4524-4B00-B24D-A39EA069AD68}" destId="{FDC76896-CF5F-4F6D-88FF-9650545AC6B4}" srcOrd="0" destOrd="0" parTransId="{BE6D0FFE-B1DD-4A56-B7C4-B9CF36CF7C96}" sibTransId="{DA62F29D-560D-49DA-908C-FFB0D4D1AFBD}"/>
    <dgm:cxn modelId="{1F75F056-79AE-4237-BE20-C9840EA212F0}" type="presOf" srcId="{868892F8-4524-4B00-B24D-A39EA069AD68}" destId="{877EA029-D6D7-4E4D-9F34-28AB8119FF75}" srcOrd="0" destOrd="0" presId="urn:microsoft.com/office/officeart/2005/8/layout/process5"/>
    <dgm:cxn modelId="{08DDF0D3-2FE0-4AF0-8964-9875A96E099C}" type="presOf" srcId="{FDC76896-CF5F-4F6D-88FF-9650545AC6B4}" destId="{C259E54B-5DE4-4475-84BB-7EDA14E876EF}" srcOrd="0" destOrd="0" presId="urn:microsoft.com/office/officeart/2005/8/layout/process5"/>
    <dgm:cxn modelId="{097CB7EA-4C44-4E4E-9CDD-79CE17E226D3}" type="presParOf" srcId="{877EA029-D6D7-4E4D-9F34-28AB8119FF75}" destId="{C259E54B-5DE4-4475-84BB-7EDA14E876EF}" srcOrd="0" destOrd="0" presId="urn:microsoft.com/office/officeart/2005/8/layout/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8892F8-4524-4B00-B24D-A39EA069AD68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C76896-CF5F-4F6D-88FF-9650545AC6B4}">
      <dgm:prSet phldrT="[Текст]"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нарастание давления в ЛП</a:t>
          </a:r>
        </a:p>
      </dgm:t>
    </dgm:pt>
    <dgm:pt modelId="{BE6D0FFE-B1DD-4A56-B7C4-B9CF36CF7C96}" type="parTrans" cxnId="{2A79F64F-9011-4ED9-908D-C3380182B81B}">
      <dgm:prSet/>
      <dgm:spPr/>
      <dgm:t>
        <a:bodyPr/>
        <a:lstStyle/>
        <a:p>
          <a:endParaRPr lang="ru-RU"/>
        </a:p>
      </dgm:t>
    </dgm:pt>
    <dgm:pt modelId="{DA62F29D-560D-49DA-908C-FFB0D4D1AFBD}" type="sibTrans" cxnId="{2A79F64F-9011-4ED9-908D-C3380182B81B}">
      <dgm:prSet/>
      <dgm:spPr/>
      <dgm:t>
        <a:bodyPr/>
        <a:lstStyle/>
        <a:p>
          <a:endParaRPr lang="ru-RU"/>
        </a:p>
      </dgm:t>
    </dgm:pt>
    <dgm:pt modelId="{877EA029-D6D7-4E4D-9F34-28AB8119FF75}" type="pres">
      <dgm:prSet presAssocID="{868892F8-4524-4B00-B24D-A39EA069AD68}" presName="diagram" presStyleCnt="0">
        <dgm:presLayoutVars>
          <dgm:dir/>
          <dgm:resizeHandles val="exact"/>
        </dgm:presLayoutVars>
      </dgm:prSet>
      <dgm:spPr/>
    </dgm:pt>
    <dgm:pt modelId="{C259E54B-5DE4-4475-84BB-7EDA14E876EF}" type="pres">
      <dgm:prSet presAssocID="{FDC76896-CF5F-4F6D-88FF-9650545AC6B4}" presName="node" presStyleLbl="node1" presStyleIdx="0" presStyleCnt="1" custAng="0" custScaleX="153769" custScaleY="124177" custLinFactX="100000" custLinFactNeighborX="165885" custLinFactNeighborY="-57073">
        <dgm:presLayoutVars>
          <dgm:bulletEnabled val="1"/>
        </dgm:presLayoutVars>
      </dgm:prSet>
      <dgm:spPr/>
    </dgm:pt>
  </dgm:ptLst>
  <dgm:cxnLst>
    <dgm:cxn modelId="{2A79F64F-9011-4ED9-908D-C3380182B81B}" srcId="{868892F8-4524-4B00-B24D-A39EA069AD68}" destId="{FDC76896-CF5F-4F6D-88FF-9650545AC6B4}" srcOrd="0" destOrd="0" parTransId="{BE6D0FFE-B1DD-4A56-B7C4-B9CF36CF7C96}" sibTransId="{DA62F29D-560D-49DA-908C-FFB0D4D1AFBD}"/>
    <dgm:cxn modelId="{1F75F056-79AE-4237-BE20-C9840EA212F0}" type="presOf" srcId="{868892F8-4524-4B00-B24D-A39EA069AD68}" destId="{877EA029-D6D7-4E4D-9F34-28AB8119FF75}" srcOrd="0" destOrd="0" presId="urn:microsoft.com/office/officeart/2005/8/layout/process5"/>
    <dgm:cxn modelId="{08DDF0D3-2FE0-4AF0-8964-9875A96E099C}" type="presOf" srcId="{FDC76896-CF5F-4F6D-88FF-9650545AC6B4}" destId="{C259E54B-5DE4-4475-84BB-7EDA14E876EF}" srcOrd="0" destOrd="0" presId="urn:microsoft.com/office/officeart/2005/8/layout/process5"/>
    <dgm:cxn modelId="{097CB7EA-4C44-4E4E-9CDD-79CE17E226D3}" type="presParOf" srcId="{877EA029-D6D7-4E4D-9F34-28AB8119FF75}" destId="{C259E54B-5DE4-4475-84BB-7EDA14E876EF}" srcOrd="0" destOrd="0" presId="urn:microsoft.com/office/officeart/2005/8/layout/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8892F8-4524-4B00-B24D-A39EA069AD68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C76896-CF5F-4F6D-88FF-9650545AC6B4}">
      <dgm:prSet phldrT="[Текст]"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ретроградное развитие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гиперволемии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МКК</a:t>
          </a:r>
        </a:p>
      </dgm:t>
    </dgm:pt>
    <dgm:pt modelId="{BE6D0FFE-B1DD-4A56-B7C4-B9CF36CF7C96}" type="parTrans" cxnId="{2A79F64F-9011-4ED9-908D-C3380182B81B}">
      <dgm:prSet/>
      <dgm:spPr/>
      <dgm:t>
        <a:bodyPr/>
        <a:lstStyle/>
        <a:p>
          <a:endParaRPr lang="ru-RU"/>
        </a:p>
      </dgm:t>
    </dgm:pt>
    <dgm:pt modelId="{DA62F29D-560D-49DA-908C-FFB0D4D1AFBD}" type="sibTrans" cxnId="{2A79F64F-9011-4ED9-908D-C3380182B81B}">
      <dgm:prSet/>
      <dgm:spPr/>
      <dgm:t>
        <a:bodyPr/>
        <a:lstStyle/>
        <a:p>
          <a:endParaRPr lang="ru-RU"/>
        </a:p>
      </dgm:t>
    </dgm:pt>
    <dgm:pt modelId="{877EA029-D6D7-4E4D-9F34-28AB8119FF75}" type="pres">
      <dgm:prSet presAssocID="{868892F8-4524-4B00-B24D-A39EA069AD68}" presName="diagram" presStyleCnt="0">
        <dgm:presLayoutVars>
          <dgm:dir/>
          <dgm:resizeHandles val="exact"/>
        </dgm:presLayoutVars>
      </dgm:prSet>
      <dgm:spPr/>
    </dgm:pt>
    <dgm:pt modelId="{C259E54B-5DE4-4475-84BB-7EDA14E876EF}" type="pres">
      <dgm:prSet presAssocID="{FDC76896-CF5F-4F6D-88FF-9650545AC6B4}" presName="node" presStyleLbl="node1" presStyleIdx="0" presStyleCnt="1" custAng="0" custScaleX="153769" custScaleY="149835" custLinFactY="-100000" custLinFactNeighborX="-3862" custLinFactNeighborY="-109144">
        <dgm:presLayoutVars>
          <dgm:bulletEnabled val="1"/>
        </dgm:presLayoutVars>
      </dgm:prSet>
      <dgm:spPr/>
    </dgm:pt>
  </dgm:ptLst>
  <dgm:cxnLst>
    <dgm:cxn modelId="{2A79F64F-9011-4ED9-908D-C3380182B81B}" srcId="{868892F8-4524-4B00-B24D-A39EA069AD68}" destId="{FDC76896-CF5F-4F6D-88FF-9650545AC6B4}" srcOrd="0" destOrd="0" parTransId="{BE6D0FFE-B1DD-4A56-B7C4-B9CF36CF7C96}" sibTransId="{DA62F29D-560D-49DA-908C-FFB0D4D1AFBD}"/>
    <dgm:cxn modelId="{1F75F056-79AE-4237-BE20-C9840EA212F0}" type="presOf" srcId="{868892F8-4524-4B00-B24D-A39EA069AD68}" destId="{877EA029-D6D7-4E4D-9F34-28AB8119FF75}" srcOrd="0" destOrd="0" presId="urn:microsoft.com/office/officeart/2005/8/layout/process5"/>
    <dgm:cxn modelId="{08DDF0D3-2FE0-4AF0-8964-9875A96E099C}" type="presOf" srcId="{FDC76896-CF5F-4F6D-88FF-9650545AC6B4}" destId="{C259E54B-5DE4-4475-84BB-7EDA14E876EF}" srcOrd="0" destOrd="0" presId="urn:microsoft.com/office/officeart/2005/8/layout/process5"/>
    <dgm:cxn modelId="{097CB7EA-4C44-4E4E-9CDD-79CE17E226D3}" type="presParOf" srcId="{877EA029-D6D7-4E4D-9F34-28AB8119FF75}" destId="{C259E54B-5DE4-4475-84BB-7EDA14E876EF}" srcOrd="0" destOrd="0" presId="urn:microsoft.com/office/officeart/2005/8/layout/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8892F8-4524-4B00-B24D-A39EA069AD68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DC76896-CF5F-4F6D-88FF-9650545AC6B4}">
      <dgm:prSet phldrT="[Текст]" custT="1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гипертрофия и дилатация ПЖ</a:t>
          </a:r>
        </a:p>
      </dgm:t>
    </dgm:pt>
    <dgm:pt modelId="{BE6D0FFE-B1DD-4A56-B7C4-B9CF36CF7C96}" type="parTrans" cxnId="{2A79F64F-9011-4ED9-908D-C3380182B81B}">
      <dgm:prSet/>
      <dgm:spPr/>
      <dgm:t>
        <a:bodyPr/>
        <a:lstStyle/>
        <a:p>
          <a:endParaRPr lang="ru-RU"/>
        </a:p>
      </dgm:t>
    </dgm:pt>
    <dgm:pt modelId="{DA62F29D-560D-49DA-908C-FFB0D4D1AFBD}" type="sibTrans" cxnId="{2A79F64F-9011-4ED9-908D-C3380182B81B}">
      <dgm:prSet/>
      <dgm:spPr/>
      <dgm:t>
        <a:bodyPr/>
        <a:lstStyle/>
        <a:p>
          <a:endParaRPr lang="ru-RU"/>
        </a:p>
      </dgm:t>
    </dgm:pt>
    <dgm:pt modelId="{877EA029-D6D7-4E4D-9F34-28AB8119FF75}" type="pres">
      <dgm:prSet presAssocID="{868892F8-4524-4B00-B24D-A39EA069AD68}" presName="diagram" presStyleCnt="0">
        <dgm:presLayoutVars>
          <dgm:dir/>
          <dgm:resizeHandles val="exact"/>
        </dgm:presLayoutVars>
      </dgm:prSet>
      <dgm:spPr/>
    </dgm:pt>
    <dgm:pt modelId="{C259E54B-5DE4-4475-84BB-7EDA14E876EF}" type="pres">
      <dgm:prSet presAssocID="{FDC76896-CF5F-4F6D-88FF-9650545AC6B4}" presName="node" presStyleLbl="node1" presStyleIdx="0" presStyleCnt="1" custAng="0" custScaleX="153769" custScaleY="149835" custLinFactY="62150" custLinFactNeighborX="2332" custLinFactNeighborY="100000">
        <dgm:presLayoutVars>
          <dgm:bulletEnabled val="1"/>
        </dgm:presLayoutVars>
      </dgm:prSet>
      <dgm:spPr/>
    </dgm:pt>
  </dgm:ptLst>
  <dgm:cxnLst>
    <dgm:cxn modelId="{2A79F64F-9011-4ED9-908D-C3380182B81B}" srcId="{868892F8-4524-4B00-B24D-A39EA069AD68}" destId="{FDC76896-CF5F-4F6D-88FF-9650545AC6B4}" srcOrd="0" destOrd="0" parTransId="{BE6D0FFE-B1DD-4A56-B7C4-B9CF36CF7C96}" sibTransId="{DA62F29D-560D-49DA-908C-FFB0D4D1AFBD}"/>
    <dgm:cxn modelId="{1F75F056-79AE-4237-BE20-C9840EA212F0}" type="presOf" srcId="{868892F8-4524-4B00-B24D-A39EA069AD68}" destId="{877EA029-D6D7-4E4D-9F34-28AB8119FF75}" srcOrd="0" destOrd="0" presId="urn:microsoft.com/office/officeart/2005/8/layout/process5"/>
    <dgm:cxn modelId="{08DDF0D3-2FE0-4AF0-8964-9875A96E099C}" type="presOf" srcId="{FDC76896-CF5F-4F6D-88FF-9650545AC6B4}" destId="{C259E54B-5DE4-4475-84BB-7EDA14E876EF}" srcOrd="0" destOrd="0" presId="urn:microsoft.com/office/officeart/2005/8/layout/process5"/>
    <dgm:cxn modelId="{097CB7EA-4C44-4E4E-9CDD-79CE17E226D3}" type="presParOf" srcId="{877EA029-D6D7-4E4D-9F34-28AB8119FF75}" destId="{C259E54B-5DE4-4475-84BB-7EDA14E876EF}" srcOrd="0" destOrd="0" presId="urn:microsoft.com/office/officeart/2005/8/layout/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8C2E-72CC-4052-AC73-995E23F97AC1}">
      <dsp:nvSpPr>
        <dsp:cNvPr id="0" name=""/>
        <dsp:cNvSpPr/>
      </dsp:nvSpPr>
      <dsp:spPr>
        <a:xfrm rot="5400000">
          <a:off x="-451631" y="459687"/>
          <a:ext cx="3010873" cy="210761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061862"/>
        <a:ext cx="2107611" cy="903262"/>
      </dsp:txXfrm>
    </dsp:sp>
    <dsp:sp modelId="{587D2C3D-574F-42EC-8D5F-3FCC0AA9382B}">
      <dsp:nvSpPr>
        <dsp:cNvPr id="0" name=""/>
        <dsp:cNvSpPr/>
      </dsp:nvSpPr>
      <dsp:spPr>
        <a:xfrm rot="5400000">
          <a:off x="3367111" y="-1251442"/>
          <a:ext cx="1957068" cy="4476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Органическая недостаточность аортального клапана обусловлена сморщиванием и укорочением его створок.</a:t>
          </a: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07612" y="103593"/>
        <a:ext cx="4380531" cy="1765996"/>
      </dsp:txXfrm>
    </dsp:sp>
    <dsp:sp modelId="{DBCC5C77-275D-453D-AFF3-DE3A7DD6987B}">
      <dsp:nvSpPr>
        <dsp:cNvPr id="0" name=""/>
        <dsp:cNvSpPr/>
      </dsp:nvSpPr>
      <dsp:spPr>
        <a:xfrm rot="5400000">
          <a:off x="-451631" y="3190440"/>
          <a:ext cx="3010873" cy="210761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3792615"/>
        <a:ext cx="2107611" cy="903262"/>
      </dsp:txXfrm>
    </dsp:sp>
    <dsp:sp modelId="{A5CB0A7A-490C-4E6D-A2A8-FF9122B71A3D}">
      <dsp:nvSpPr>
        <dsp:cNvPr id="0" name=""/>
        <dsp:cNvSpPr/>
      </dsp:nvSpPr>
      <dsp:spPr>
        <a:xfrm rot="5400000">
          <a:off x="3367111" y="1479309"/>
          <a:ext cx="1957068" cy="44760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Относительная недостаточность аортального клапана обусловлена поражением корня аорты с расширением аортального отверстия, в результате створки не могут полностью закрыть его в период диастолы.</a:t>
          </a: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07612" y="2834344"/>
        <a:ext cx="4380531" cy="1765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063EB-E96D-4F73-BC29-F8E6B8E73CA0}">
      <dsp:nvSpPr>
        <dsp:cNvPr id="0" name=""/>
        <dsp:cNvSpPr/>
      </dsp:nvSpPr>
      <dsp:spPr>
        <a:xfrm>
          <a:off x="0" y="-49098"/>
          <a:ext cx="8146473" cy="1183633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Причины возникновения недостаточности аортального клапана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-49098"/>
        <a:ext cx="8146473" cy="1183633"/>
      </dsp:txXfrm>
    </dsp:sp>
    <dsp:sp modelId="{5DECF499-C1CA-4764-AB04-431E6B643885}">
      <dsp:nvSpPr>
        <dsp:cNvPr id="0" name=""/>
        <dsp:cNvSpPr/>
      </dsp:nvSpPr>
      <dsp:spPr>
        <a:xfrm>
          <a:off x="0" y="1293859"/>
          <a:ext cx="2684994" cy="29620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аорты    при отсутствии первичного повреждения створок клапана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(7%)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93859"/>
        <a:ext cx="2684994" cy="2962090"/>
      </dsp:txXfrm>
    </dsp:sp>
    <dsp:sp modelId="{9ED9EFA1-BDDD-402B-A788-F3AC518A7027}">
      <dsp:nvSpPr>
        <dsp:cNvPr id="0" name=""/>
        <dsp:cNvSpPr/>
      </dsp:nvSpPr>
      <dsp:spPr>
        <a:xfrm>
          <a:off x="2685819" y="1293859"/>
          <a:ext cx="2684994" cy="29620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latin typeface="Times New Roman" pitchFamily="18" charset="0"/>
              <a:cs typeface="Times New Roman" pitchFamily="18" charset="0"/>
            </a:rPr>
            <a:t>Ревматическая лихорадка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latin typeface="Times New Roman" pitchFamily="18" charset="0"/>
              <a:cs typeface="Times New Roman" pitchFamily="18" charset="0"/>
            </a:rPr>
            <a:t>(65%)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5819" y="1293859"/>
        <a:ext cx="2684994" cy="2962090"/>
      </dsp:txXfrm>
    </dsp:sp>
    <dsp:sp modelId="{67A805E3-8063-46DE-8E48-08636895363A}">
      <dsp:nvSpPr>
        <dsp:cNvPr id="0" name=""/>
        <dsp:cNvSpPr/>
      </dsp:nvSpPr>
      <dsp:spPr>
        <a:xfrm>
          <a:off x="5370813" y="1293859"/>
          <a:ext cx="2774834" cy="312834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Инфекционный эндокардит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(25%)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370813" y="1293859"/>
        <a:ext cx="2774834" cy="3128344"/>
      </dsp:txXfrm>
    </dsp:sp>
    <dsp:sp modelId="{C8B82739-3B3E-4EF9-81FA-E87742DB4F79}">
      <dsp:nvSpPr>
        <dsp:cNvPr id="0" name=""/>
        <dsp:cNvSpPr/>
      </dsp:nvSpPr>
      <dsp:spPr>
        <a:xfrm>
          <a:off x="0" y="4173215"/>
          <a:ext cx="8146473" cy="85505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A5BF-A723-41E2-9FB1-162D22F65914}">
      <dsp:nvSpPr>
        <dsp:cNvPr id="0" name=""/>
        <dsp:cNvSpPr/>
      </dsp:nvSpPr>
      <dsp:spPr>
        <a:xfrm>
          <a:off x="1068164" y="1055577"/>
          <a:ext cx="4005534" cy="111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увеличение систолического выброса</a:t>
          </a:r>
        </a:p>
      </dsp:txBody>
      <dsp:txXfrm>
        <a:off x="1100759" y="1088172"/>
        <a:ext cx="3940344" cy="1047686"/>
      </dsp:txXfrm>
    </dsp:sp>
    <dsp:sp modelId="{9A1DEC68-1067-4DFB-904C-2F2F6CCF6B95}">
      <dsp:nvSpPr>
        <dsp:cNvPr id="0" name=""/>
        <dsp:cNvSpPr/>
      </dsp:nvSpPr>
      <dsp:spPr>
        <a:xfrm rot="10910807" flipH="1">
          <a:off x="5235948" y="1379313"/>
          <a:ext cx="738315" cy="632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5235997" y="1502843"/>
        <a:ext cx="548430" cy="379769"/>
      </dsp:txXfrm>
    </dsp:sp>
    <dsp:sp modelId="{215E8C84-36C6-4B39-86B1-422CB379BAE0}">
      <dsp:nvSpPr>
        <dsp:cNvPr id="0" name=""/>
        <dsp:cNvSpPr/>
      </dsp:nvSpPr>
      <dsp:spPr>
        <a:xfrm>
          <a:off x="6019386" y="917038"/>
          <a:ext cx="2696049" cy="13173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гипертрофия левого желудочка</a:t>
          </a:r>
        </a:p>
      </dsp:txBody>
      <dsp:txXfrm>
        <a:off x="6083694" y="981346"/>
        <a:ext cx="2567433" cy="1188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E54B-5DE4-4475-84BB-7EDA14E876EF}">
      <dsp:nvSpPr>
        <dsp:cNvPr id="0" name=""/>
        <dsp:cNvSpPr/>
      </dsp:nvSpPr>
      <dsp:spPr>
        <a:xfrm>
          <a:off x="1138903" y="0"/>
          <a:ext cx="1835304" cy="125213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дилатация ЛЖ</a:t>
          </a:r>
        </a:p>
      </dsp:txBody>
      <dsp:txXfrm>
        <a:off x="1175577" y="36674"/>
        <a:ext cx="1761956" cy="1178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E54B-5DE4-4475-84BB-7EDA14E876EF}">
      <dsp:nvSpPr>
        <dsp:cNvPr id="0" name=""/>
        <dsp:cNvSpPr/>
      </dsp:nvSpPr>
      <dsp:spPr>
        <a:xfrm>
          <a:off x="0" y="38132"/>
          <a:ext cx="2512708" cy="1145621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возникновение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митрализация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3554" y="71686"/>
        <a:ext cx="2445600" cy="1078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E54B-5DE4-4475-84BB-7EDA14E876EF}">
      <dsp:nvSpPr>
        <dsp:cNvPr id="0" name=""/>
        <dsp:cNvSpPr/>
      </dsp:nvSpPr>
      <dsp:spPr>
        <a:xfrm>
          <a:off x="0" y="1571"/>
          <a:ext cx="2889233" cy="13999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регургитация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крови из ЛЖ в ЛП </a:t>
          </a:r>
        </a:p>
      </dsp:txBody>
      <dsp:txXfrm>
        <a:off x="41003" y="42574"/>
        <a:ext cx="2807227" cy="1317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E54B-5DE4-4475-84BB-7EDA14E876EF}">
      <dsp:nvSpPr>
        <dsp:cNvPr id="0" name=""/>
        <dsp:cNvSpPr/>
      </dsp:nvSpPr>
      <dsp:spPr>
        <a:xfrm>
          <a:off x="3149" y="0"/>
          <a:ext cx="2242335" cy="108648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нарастание давления в ЛП</a:t>
          </a:r>
        </a:p>
      </dsp:txBody>
      <dsp:txXfrm>
        <a:off x="34971" y="31822"/>
        <a:ext cx="2178691" cy="10228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E54B-5DE4-4475-84BB-7EDA14E876EF}">
      <dsp:nvSpPr>
        <dsp:cNvPr id="0" name=""/>
        <dsp:cNvSpPr/>
      </dsp:nvSpPr>
      <dsp:spPr>
        <a:xfrm>
          <a:off x="0" y="0"/>
          <a:ext cx="2202119" cy="128746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ретроградное развитие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гиперволемии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МКК</a:t>
          </a:r>
        </a:p>
      </dsp:txBody>
      <dsp:txXfrm>
        <a:off x="37709" y="37709"/>
        <a:ext cx="2126701" cy="1212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E54B-5DE4-4475-84BB-7EDA14E876EF}">
      <dsp:nvSpPr>
        <dsp:cNvPr id="0" name=""/>
        <dsp:cNvSpPr/>
      </dsp:nvSpPr>
      <dsp:spPr>
        <a:xfrm>
          <a:off x="3456" y="51761"/>
          <a:ext cx="2460794" cy="143870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гипертрофия и дилатация ПЖ</a:t>
          </a:r>
        </a:p>
      </dsp:txBody>
      <dsp:txXfrm>
        <a:off x="45594" y="93899"/>
        <a:ext cx="2376518" cy="1354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8F979-5539-4AF7-95EE-AB373371490B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E248-414C-4817-A7F1-D3C6C967256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001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5A02E-F853-6EFF-4638-8C7867BBE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41A89-BA37-CFD1-BEDF-D4FDCE959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C3159-B53D-990A-E4AD-DD416190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AA9B9-A1ED-AF91-52A9-7AFE72AB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C6249-EBC6-ED03-A506-57C298B4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211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956C4-5C05-2B60-BA8F-0AEE90D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F30D9-DE83-9E40-A4ED-023639FC5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EE9E7-EDED-F2D6-9889-8B40EDC2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23D03-445C-603B-87E8-E515E246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5993F-BB00-2D0E-88D9-925AE45F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75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07281A-B6DB-9E95-AD14-D301CBF0E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128A4-EC1A-395F-AE0A-F8D62030F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5E7EF-AAD0-40ED-92F5-946A23E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E9846-164A-B832-9896-68D076A8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321AD-FDE3-ACDE-C3A8-4ED1CE1B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63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75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C068A-CB9E-DBD5-B717-33DC4007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E75B2-36B6-3B0A-EDEA-E3A5F3226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C4731-E84D-987E-8F31-3520A65B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F6A4B-7E49-2F36-8024-AA5E4C59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E2AD6-950D-23EA-84C0-E35EDA1B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765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D8F52-7EA9-C4A5-ACEA-4050BBAA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765AE2-6B51-BF0F-44FF-2885F5392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28F99-7DD3-506D-CDD3-B594A916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36FD7-6565-8D2D-FA30-8C8F589A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AED76-DE25-BBBA-DD46-BDB5ED3D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10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60E24-2FD1-B9D3-0FD6-62A6338A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E6C63-82A0-8E05-F460-25EB9F517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061B8-EDA7-2F2B-62E8-177C441B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C6BC3-ED12-E10C-D5BA-027260B2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65DD4-0FE2-4300-0D32-9C6B4187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C0D8D7-FCD4-1E82-AB3A-7AD7ADD9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468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657ED-0598-5892-0A3D-039F5D75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CB2ECB-3B4B-793D-DF12-D3988972B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AA342D-23EE-67E2-0167-8D55837C4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3D89B4-D9DE-64E9-3C18-02032ACE6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F5DEA8-5571-B951-DBF8-306CE02B3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41EFAB-67B2-4723-250A-41144AB3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11D86A-7F0B-4574-F42C-28E5ADB7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4064DF-A0CF-CD3A-7F99-02A8662E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296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6182F-5384-EDAB-9276-25D92C3B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90336B-5057-A67A-2FCE-B5BE57E8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3C76CB-FC21-410A-D880-07EFDE9B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1FE47-94A2-48A9-ED15-9CC8A31B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964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10EEDD-92E0-C766-E722-A3300932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D8726F-99D5-B0AD-E5A9-FF31F751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28E2B-9351-E154-2E30-A430514A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69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A20A3-E467-32D5-BF31-5580725E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7560D-5A03-00AA-1ED8-D99165C4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38526-2F9E-AA9B-5A5C-3E70B80C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023997-D360-466E-324C-1323A718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9E0221-E4BC-E578-7E0F-29C135C7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BC6B4-D4E3-F415-5E55-AA841FD0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171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64DB-219D-CD1B-E6A0-9E3747ED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C5D54A-1287-FC1A-D14D-458C2D8C5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BC70A0-1D67-6208-0D8F-215E1C089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9718E-CF5F-80A9-5D2A-BBEBC7D8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5E00E-C224-EA5C-1F39-374A4AA3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34C96-586F-6054-2098-F4A22F6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47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486C9-C805-1BE1-12E9-3D756EAF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C1F5A-1B16-2B22-B3B8-CD4B7D94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B71C9-8B80-A3D3-F869-6967C3418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7AAD8B-7704-AABD-1697-64E0CDF7E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DABF4-7350-9359-6CDE-571C904C3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0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eases.medelement.com/disease/&#1085;&#1077;&#1076;&#1086;&#1089;&#1090;&#1072;&#1090;&#1086;&#1095;&#1085;&#1086;&#1089;&#1090;&#1100;-&#1072;&#1086;&#1088;&#1090;&#1072;&#1083;&#1100;&#1085;&#1086;&#1075;&#1086;-&#1082;&#1083;&#1072;&#1087;&#1072;&#1085;&#1072;/1496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pt-online.org/420475" TargetMode="External"/><Relationship Id="rId5" Type="http://schemas.openxmlformats.org/officeDocument/2006/relationships/hyperlink" Target="https://en.ppt-online.org/1062870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diseases.medelement.com/disease/&#1085;&#1077;&#1076;&#1086;&#1089;&#1090;&#1072;&#1090;&#1086;&#1095;&#1085;&#1086;&#1089;&#1090;&#1100;-&#1072;&#1086;&#1088;&#1090;&#1072;&#1083;&#1100;&#1085;&#1086;&#1075;&#1086;-&#1082;&#1083;&#1072;&#1087;&#1072;&#1085;&#1072;/14968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eases.medelement.com/disease/&#1085;&#1077;&#1076;&#1086;&#1089;&#1090;&#1072;&#1090;&#1086;&#1095;&#1085;&#1086;&#1089;&#1090;&#1100;-&#1072;&#1086;&#1088;&#1090;&#1072;&#1083;&#1100;&#1085;&#1086;&#1075;&#1086;-&#1082;&#1083;&#1072;&#1087;&#1072;&#1085;&#1072;/1496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pt-online.org/70158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pt-online.org/701585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eases.medelement.com/disease/&#1085;&#1077;&#1076;&#1086;&#1089;&#1090;&#1072;&#1090;&#1086;&#1095;&#1085;&#1086;&#1089;&#1090;&#1100;-&#1072;&#1086;&#1088;&#1090;&#1072;&#1083;&#1100;&#1085;&#1086;&#1075;&#1086;-&#1082;&#1083;&#1072;&#1087;&#1072;&#1085;&#1072;/149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eases.medelement.com/disease/&#1085;&#1077;&#1076;&#1086;&#1089;&#1090;&#1072;&#1090;&#1086;&#1095;&#1085;&#1086;&#1089;&#1090;&#1100;-&#1072;&#1086;&#1088;&#1090;&#1072;&#1083;&#1100;&#1085;&#1086;&#1075;&#1086;-&#1082;&#1083;&#1072;&#1087;&#1072;&#1085;&#1072;/1496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k.com/wall-78476564_253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iseases.medelement.com/disease/&#1085;&#1077;&#1076;&#1086;&#1089;&#1090;&#1072;&#1090;&#1086;&#1095;&#1085;&#1086;&#1089;&#1090;&#1100;-&#1072;&#1086;&#1088;&#1090;&#1072;&#1083;&#1100;&#1085;&#1086;&#1075;&#1086;-&#1082;&#1083;&#1072;&#1087;&#1072;&#1085;&#1072;/149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eases.medelement.com/disease/&#1085;&#1077;&#1076;&#1086;&#1089;&#1090;&#1072;&#1090;&#1086;&#1095;&#1085;&#1086;&#1089;&#1090;&#1100;-&#1072;&#1086;&#1088;&#1090;&#1072;&#1083;&#1100;&#1085;&#1086;&#1075;&#1086;-&#1082;&#1083;&#1072;&#1087;&#1072;&#1085;&#1072;/1496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pt-online.org/420475" TargetMode="External"/><Relationship Id="rId3" Type="http://schemas.openxmlformats.org/officeDocument/2006/relationships/hyperlink" Target="&#1050;&#1083;&#1080;&#1085;&#1080;&#1095;&#1077;&#1089;&#1082;&#1080;&#1081;%20&#1087;&#1088;&#1086;&#1090;&#1086;&#1082;&#1086;&#1083;%20&#1076;&#1080;&#1072;&#1075;&#1085;&#1086;&#1089;&#1090;&#1080;&#1082;&#1080;%20&#1080;%20&#1083;&#1077;&#1095;&#1077;&#1085;&#1080;&#1103;%20&#1052;&#1047;%20&#1056;&#1050;%20&#171;&#1040;&#1086;&#1088;&#1090;&#1072;&#1083;&#1100;&#1085;&#1072;&#1103;%20&#1085;&#1077;&#1076;&#1086;&#1089;&#1090;&#1072;&#1090;&#1086;&#1095;&#1085;&#1086;&#1089;&#1090;&#1100;&#187;,%20&#8470;%2014,%202016&#1075;." TargetMode="External"/><Relationship Id="rId7" Type="http://schemas.openxmlformats.org/officeDocument/2006/relationships/hyperlink" Target="https://www.youtube.com/watch?v=1CLzIqrJW1Y" TargetMode="External"/><Relationship Id="rId2" Type="http://schemas.openxmlformats.org/officeDocument/2006/relationships/hyperlink" Target="&#171;&#1042;&#1088;&#1086;&#1078;&#1076;&#1077;&#1085;&#1085;&#1099;&#1077;%20&#1087;&#1086;&#1088;&#1086;&#1082;&#1080;%20&#1089;&#1077;&#1088;&#1076;&#1094;&#1072;&#187;%20&#1040;.&#1057;.%20&#1064;&#1072;&#1088;&#1099;&#1082;&#1080;&#1085;,%202009&#1075;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dagaskar.kiev.ua/wp-content/uploads/ostriy-infarkt-miokarda-AC09284.jpg" TargetMode="External"/><Relationship Id="rId5" Type="http://schemas.openxmlformats.org/officeDocument/2006/relationships/hyperlink" Target="http://www.youtube.com/watch?v=gONjgONSm6g" TargetMode="External"/><Relationship Id="rId4" Type="http://schemas.openxmlformats.org/officeDocument/2006/relationships/hyperlink" Target="https://health-kz.com/arhiv/7_27_avgust_2014/aortalnaya_regurgitaciya/" TargetMode="External"/><Relationship Id="rId9" Type="http://schemas.openxmlformats.org/officeDocument/2006/relationships/hyperlink" Target="https://en.ppt-online.org/106287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1%81%D0%BF%D0%B0%D1%81%D0%B8%D0%B1%D0%BE+%D0%B7%D0%B0+%D0%B2%D0%BD%D0%B8%D0%BC%D0%B0%D0%BD%D0%B8%D0%B5&amp;sca_esv=d6d0ae44b4ca9a27&amp;udm=2&amp;biw=1366&amp;bih=568&amp;ei=Ja8DZ_KSEbm1wPAP5rXOgQE&amp;oq=%D1%81%D0%BF%D0%B0%D1%81%D0%B8&amp;gs_lp=Egx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s://&#1082;&#1072;&#1089;&#1089;&#1080;&#1089;-&#1089;&#1090;&#1086;&#1084;&#1072;&#1090;&#1086;&#1083;&#1086;&#1075;&#1080;&#1103;.&#1088;&#1092;/800/600/https/ds05.infourok.ru/uploads/ex/0738/000a7aff-9d5121ce/img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ach.pro/post/81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LzIqrJW1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LzIqrJW1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21" Type="http://schemas.openxmlformats.org/officeDocument/2006/relationships/diagramColors" Target="../diagrams/colors6.xml"/><Relationship Id="rId34" Type="http://schemas.openxmlformats.org/officeDocument/2006/relationships/diagramLayout" Target="../diagrams/layout9.xml"/><Relationship Id="rId7" Type="http://schemas.openxmlformats.org/officeDocument/2006/relationships/hyperlink" Target="https://celes.club/pictures/34536-gipertrofija-miokarda-risunok.html" TargetMode="Externa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33" Type="http://schemas.openxmlformats.org/officeDocument/2006/relationships/diagramData" Target="../diagrams/data9.xml"/><Relationship Id="rId2" Type="http://schemas.openxmlformats.org/officeDocument/2006/relationships/diagramData" Target="../diagrams/data3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8.xml"/><Relationship Id="rId37" Type="http://schemas.microsoft.com/office/2007/relationships/diagramDrawing" Target="../diagrams/drawing9.xml"/><Relationship Id="rId5" Type="http://schemas.openxmlformats.org/officeDocument/2006/relationships/diagramColors" Target="../diagrams/colors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diagramData" Target="../diagrams/data8.xml"/><Relationship Id="rId36" Type="http://schemas.openxmlformats.org/officeDocument/2006/relationships/diagramColors" Target="../diagrams/colors9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Colors" Target="../diagrams/colors8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diagramQuickStyle" Target="../diagrams/quickStyle8.xml"/><Relationship Id="rId35" Type="http://schemas.openxmlformats.org/officeDocument/2006/relationships/diagramQuickStyle" Target="../diagrams/quickStyle9.xml"/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5AEE76-A86A-84ED-C052-3429F654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72" y="0"/>
            <a:ext cx="970145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2D8B62-CF66-C1C4-8A56-2133005E495F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gztXZxMAAAAlAAAAEQAAAC0AAAAAkAAAAEgAAACQAAAASAAAAAAAAAAAAAAAAAAAAAEAAABQAAAAAAAAAAAA4D8AAAAAAADgPwAAAAAAAOA/AAAAAAAA4D8AAAAAAADgPwAAAAAAAOA/AAAAAAAA4D8AAAAAAADgPwAAAAAAAOA/AAAAAAAA4D8CAAAAjAAAAAAAAAAAAAAAfpet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cnh8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JMdAABqBAAADC0AAFIO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807585" y="717550"/>
            <a:ext cx="2515235" cy="16103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7577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E9488-AEB5-8363-A312-9A972A61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36DEBAC9-1531-AE16-C85A-81144CB57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4600135"/>
            <a:ext cx="5394960" cy="16318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ГЛЖ в отв.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V4-V6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инверсия зубца Т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отв.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V1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ГЛП (Р-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mitrale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отв.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I-II</a:t>
            </a:r>
            <a:endParaRPr lang="ru-RU" altLang="ru-RU" sz="24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erapiya\Desktop\913456ee769fd9f605df209d3597d5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" y="1079033"/>
            <a:ext cx="5458064" cy="306387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F92BC9-1C33-3200-E970-B5ED4353BA47}"/>
              </a:ext>
            </a:extLst>
          </p:cNvPr>
          <p:cNvSpPr/>
          <p:nvPr/>
        </p:nvSpPr>
        <p:spPr>
          <a:xfrm>
            <a:off x="5583382" y="6522105"/>
            <a:ext cx="9509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Рисунок: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https://diseases.medelement.com/disease/</a:t>
            </a:r>
            <a:r>
              <a:rPr lang="kk-KZ" sz="1200" dirty="0">
                <a:latin typeface="Times New Roman" pitchFamily="18" charset="0"/>
                <a:cs typeface="Times New Roman" pitchFamily="18" charset="0"/>
                <a:hlinkClick r:id="rId3"/>
              </a:rPr>
              <a:t>недостаточность-аортального-клапана/14968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kk-KZ" sz="1200" dirty="0"/>
          </a:p>
        </p:txBody>
      </p:sp>
      <p:sp>
        <p:nvSpPr>
          <p:cNvPr id="4" name="Овал 3"/>
          <p:cNvSpPr/>
          <p:nvPr/>
        </p:nvSpPr>
        <p:spPr>
          <a:xfrm>
            <a:off x="4054785" y="2517587"/>
            <a:ext cx="277091" cy="208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56364" y="2988878"/>
            <a:ext cx="263237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45095" y="3540541"/>
            <a:ext cx="277091" cy="161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5050338" y="1314479"/>
            <a:ext cx="218526" cy="278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26306" y="1352760"/>
            <a:ext cx="228600" cy="239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26306" y="1804267"/>
            <a:ext cx="228600" cy="208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 descr="C:\Users\terapiya\Desktop\9b2d9ce2eab474efc0b9c9a759193d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656" y="1079033"/>
            <a:ext cx="5195411" cy="3160696"/>
          </a:xfrm>
          <a:prstGeom prst="rect">
            <a:avLst/>
          </a:prstGeom>
          <a:noFill/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8231283" y="1914503"/>
            <a:ext cx="360485" cy="34971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75604" y="1571494"/>
            <a:ext cx="122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ВПВ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439022" y="3183405"/>
            <a:ext cx="437427" cy="37966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24492" y="2883851"/>
            <a:ext cx="122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ПП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9693556" y="2333931"/>
            <a:ext cx="267286" cy="53033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389321" y="2683796"/>
            <a:ext cx="122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ЛЖ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10519610" y="3057247"/>
            <a:ext cx="171376" cy="43727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693556" y="1971604"/>
            <a:ext cx="122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ЛП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9538334" y="1941739"/>
            <a:ext cx="288865" cy="54700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602650" y="1245994"/>
            <a:ext cx="147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Легочный ствол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8983668" y="1704252"/>
            <a:ext cx="349824" cy="32423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514799" y="1294603"/>
            <a:ext cx="122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Аорта</a:t>
            </a:r>
          </a:p>
        </p:txBody>
      </p:sp>
      <p:sp>
        <p:nvSpPr>
          <p:cNvPr id="59" name="Содержимое 2">
            <a:extLst>
              <a:ext uri="{FF2B5EF4-FFF2-40B4-BE49-F238E27FC236}">
                <a16:creationId xmlns:a16="http://schemas.microsoft.com/office/drawing/2014/main" id="{36DEBAC9-1531-AE16-C85A-81144CB5727F}"/>
              </a:ext>
            </a:extLst>
          </p:cNvPr>
          <p:cNvSpPr txBox="1">
            <a:spLocks/>
          </p:cNvSpPr>
          <p:nvPr/>
        </p:nvSpPr>
        <p:spPr>
          <a:xfrm>
            <a:off x="6320552" y="4262511"/>
            <a:ext cx="5394960" cy="2293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верхушка сердца смещена книзу и влево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смещение ЛЖ кзади и наложение на позвоночник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восходящая аорта и дуга аорты расширены</a:t>
            </a:r>
            <a:endParaRPr lang="ru-RU" altLang="ru-RU" sz="24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190AA9F4-9D3C-BA82-0938-667D8EE0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8" y="223891"/>
            <a:ext cx="4854724" cy="57741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ЭКГ-картина гипертрофии ЛЖ и ЛП 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6B7D4146-2DD9-1525-A3B3-061E73197154}"/>
              </a:ext>
            </a:extLst>
          </p:cNvPr>
          <p:cNvSpPr txBox="1">
            <a:spLocks/>
          </p:cNvSpPr>
          <p:nvPr/>
        </p:nvSpPr>
        <p:spPr>
          <a:xfrm>
            <a:off x="6231988" y="96622"/>
            <a:ext cx="5753686" cy="916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Рентген-картина недостаточности аортального клапана</a:t>
            </a:r>
            <a:endParaRPr lang="x-non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c 12">
            <a:extLst>
              <a:ext uri="{FF2B5EF4-FFF2-40B4-BE49-F238E27FC236}">
                <a16:creationId xmlns:a16="http://schemas.microsoft.com/office/drawing/2014/main" id="{E1F78499-633E-55BA-1172-369751BD9D59}"/>
              </a:ext>
            </a:extLst>
          </p:cNvPr>
          <p:cNvSpPr/>
          <p:nvPr/>
        </p:nvSpPr>
        <p:spPr>
          <a:xfrm rot="1730171">
            <a:off x="9116997" y="3246370"/>
            <a:ext cx="1783975" cy="1077306"/>
          </a:xfrm>
          <a:prstGeom prst="arc">
            <a:avLst>
              <a:gd name="adj1" fmla="val 14639666"/>
              <a:gd name="adj2" fmla="val 21173762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Arc 12">
            <a:extLst>
              <a:ext uri="{FF2B5EF4-FFF2-40B4-BE49-F238E27FC236}">
                <a16:creationId xmlns:a16="http://schemas.microsoft.com/office/drawing/2014/main" id="{C33B3863-B928-E922-2012-1AD7DC531843}"/>
              </a:ext>
            </a:extLst>
          </p:cNvPr>
          <p:cNvSpPr/>
          <p:nvPr/>
        </p:nvSpPr>
        <p:spPr>
          <a:xfrm rot="1514197">
            <a:off x="9085975" y="1997959"/>
            <a:ext cx="485636" cy="511373"/>
          </a:xfrm>
          <a:prstGeom prst="arc">
            <a:avLst>
              <a:gd name="adj1" fmla="val 14639666"/>
              <a:gd name="adj2" fmla="val 21173762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374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608" y="1119915"/>
            <a:ext cx="5960922" cy="821427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Кивание головы при каждом ударе сердца-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«Симптом Мюссе»</a:t>
            </a:r>
          </a:p>
          <a:p>
            <a:pPr marL="612266" indent="-612266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67555A-7CB7-E4EA-DF2F-8A311942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58" y="139485"/>
            <a:ext cx="10594145" cy="57741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77089-AB5B-3646-6656-4B1959F91984}"/>
              </a:ext>
            </a:extLst>
          </p:cNvPr>
          <p:cNvSpPr txBox="1"/>
          <p:nvPr/>
        </p:nvSpPr>
        <p:spPr>
          <a:xfrm>
            <a:off x="6415933" y="825084"/>
            <a:ext cx="5431686" cy="15696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2266" indent="-612266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Усиленный верхушечный толчок смещен влево и вниз и часто заметен с некоторого расстояния от пациента</a:t>
            </a:r>
          </a:p>
        </p:txBody>
      </p:sp>
      <p:pic>
        <p:nvPicPr>
          <p:cNvPr id="14" name="Picture 7" descr="http://www.plaintest.com/i/28.jpg">
            <a:extLst>
              <a:ext uri="{FF2B5EF4-FFF2-40B4-BE49-F238E27FC236}">
                <a16:creationId xmlns:a16="http://schemas.microsoft.com/office/drawing/2014/main" id="{63AFA231-B3E8-8727-49D9-9C385789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3"/>
          <a:stretch>
            <a:fillRect/>
          </a:stretch>
        </p:blipFill>
        <p:spPr bwMode="auto">
          <a:xfrm>
            <a:off x="6710766" y="2863662"/>
            <a:ext cx="3753415" cy="38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2" y="3646835"/>
            <a:ext cx="4970052" cy="2608544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79827" y="2212112"/>
            <a:ext cx="5964701" cy="114083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сдавлении ногтевого ложа можно заметить его покраснение в систолу и побледнение в диастолу (пульс Квинке)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03" y="2446209"/>
            <a:ext cx="5011429" cy="41596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309416" y="6302290"/>
            <a:ext cx="2882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Рисунок: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5"/>
              </a:rPr>
              <a:t>https://en.ppt-online.org/1062870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200" dirty="0">
                <a:hlinkClick r:id="rId6"/>
              </a:rPr>
              <a:t>https://ppt-online.org/420475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099" y="1178374"/>
            <a:ext cx="10044608" cy="4358378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Аускультативно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12266" indent="-612266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диастолического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шума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проекции аортального клапана.</a:t>
            </a:r>
          </a:p>
          <a:p>
            <a:pPr marL="612266" indent="-612266">
              <a:buFont typeface="+mj-lt"/>
              <a:buAutoNum type="arabicPeriod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Остина-Флинта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всего слышен на верхушке сердца – специфичный признак тяжелой АН. </a:t>
            </a:r>
          </a:p>
          <a:p>
            <a:pPr marL="612266" indent="-612266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диастолический шум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 громче в третьем и четвертом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межреберье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справа, чем в третьем и четвертом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межреберье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слева, АН вероятнее всего является следствием расширения корня. </a:t>
            </a:r>
          </a:p>
          <a:p>
            <a:pPr marL="612266" indent="-612266">
              <a:buFont typeface="+mj-lt"/>
              <a:buAutoNum type="arabicPeriod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«Пистолетный» тон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может выслушиваться при аускультации бедренных артерий, если куполом фонендоскопа сдавить бедренную артерию можно выслушать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двойной поступательно-возвратный шум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Дюрозье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67555A-7CB7-E4EA-DF2F-8A311942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58" y="139485"/>
            <a:ext cx="10594145" cy="57741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entricular_septal_defect_murmur_ru">
            <a:hlinkClick r:id="" action="ppaction://media"/>
            <a:extLst>
              <a:ext uri="{FF2B5EF4-FFF2-40B4-BE49-F238E27FC236}">
                <a16:creationId xmlns:a16="http://schemas.microsoft.com/office/drawing/2014/main" id="{67A11194-E688-B228-F351-92D594AC2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91621" y="1651861"/>
            <a:ext cx="609600" cy="609600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A0880645-A082-2E5D-00D1-3ED63EF1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347">
            <a:off x="10623490" y="2252693"/>
            <a:ext cx="1394174" cy="13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A9823E-8691-C437-0AD1-B04A33F72373}"/>
              </a:ext>
            </a:extLst>
          </p:cNvPr>
          <p:cNvSpPr/>
          <p:nvPr/>
        </p:nvSpPr>
        <p:spPr>
          <a:xfrm>
            <a:off x="4991899" y="6512376"/>
            <a:ext cx="9509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Клинический протокол: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6"/>
              </a:rPr>
              <a:t>https://diseases.medelement.com/disease/</a:t>
            </a:r>
            <a:r>
              <a:rPr lang="kk-KZ" sz="1200" dirty="0">
                <a:latin typeface="Times New Roman" pitchFamily="18" charset="0"/>
                <a:cs typeface="Times New Roman" pitchFamily="18" charset="0"/>
                <a:hlinkClick r:id="rId6"/>
              </a:rPr>
              <a:t>недостаточность-аортального-клапана/14968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kk-KZ" sz="1200" dirty="0"/>
          </a:p>
        </p:txBody>
      </p:sp>
    </p:spTree>
    <p:extLst>
      <p:ext uri="{BB962C8B-B14F-4D97-AF65-F5344CB8AC3E}">
        <p14:creationId xmlns:p14="http://schemas.microsoft.com/office/powerpoint/2010/main" val="382648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E9488-AEB5-8363-A312-9A972A61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90AA9F4-9D3C-BA82-0938-667D8EE0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58" y="139485"/>
            <a:ext cx="10594145" cy="57741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Фонокардиография 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15A18B23-2EC1-D728-52C9-444C9A82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670560"/>
            <a:ext cx="11283043" cy="5505157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Отмечается диастолический шум, который следует сразу же за II тоном и может захватывать всю диастолу. II тон сохранен при легкой и средней степени недостаточности, а при выраженной недостаточности ослаблен.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Типы фонокардиограмм: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умеренная аортальная недостаточность.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выраженная аортальная недостаточность.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12266" indent="-612266"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266" indent="-612266"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erapiya\Desktop\1bc5bf75047cbda7bf36a3da6f8a3c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026" y="1877376"/>
            <a:ext cx="5273040" cy="2580323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3CC4FE-047F-DC43-8E0D-3520C47EB3C0}"/>
              </a:ext>
            </a:extLst>
          </p:cNvPr>
          <p:cNvSpPr/>
          <p:nvPr/>
        </p:nvSpPr>
        <p:spPr>
          <a:xfrm>
            <a:off x="5906939" y="6522105"/>
            <a:ext cx="9509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Рисунок: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https://diseases.medelement.com/disease/</a:t>
            </a:r>
            <a:r>
              <a:rPr lang="kk-KZ" sz="1200" dirty="0">
                <a:latin typeface="Times New Roman" pitchFamily="18" charset="0"/>
                <a:cs typeface="Times New Roman" pitchFamily="18" charset="0"/>
                <a:hlinkClick r:id="rId3"/>
              </a:rPr>
              <a:t>недостаточность-аортального-клапана</a:t>
            </a:r>
            <a:r>
              <a:rPr lang="kk-KZ" sz="1200" dirty="0">
                <a:hlinkClick r:id="rId3"/>
              </a:rPr>
              <a:t>/14968</a:t>
            </a:r>
            <a:r>
              <a:rPr lang="kk-KZ" sz="1200" dirty="0"/>
              <a:t> </a:t>
            </a:r>
          </a:p>
          <a:p>
            <a:pPr marL="514350" indent="-514350"/>
            <a:endParaRPr lang="kk-KZ" sz="1200" dirty="0"/>
          </a:p>
        </p:txBody>
      </p:sp>
    </p:spTree>
    <p:extLst>
      <p:ext uri="{BB962C8B-B14F-4D97-AF65-F5344CB8AC3E}">
        <p14:creationId xmlns:p14="http://schemas.microsoft.com/office/powerpoint/2010/main" val="62740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3ADD3-70A5-AF00-5E5B-D133FB83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990F4C-F2C9-D112-6696-531DD4B3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48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ЭХО-картина недостаточности аортального клапана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0279F766-989B-F518-429B-FE1C34194FE7}"/>
              </a:ext>
            </a:extLst>
          </p:cNvPr>
          <p:cNvSpPr txBox="1">
            <a:spLocks/>
          </p:cNvSpPr>
          <p:nvPr/>
        </p:nvSpPr>
        <p:spPr>
          <a:xfrm>
            <a:off x="703217" y="698863"/>
            <a:ext cx="10785566" cy="79248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Диастолическое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дрожание передней створки МК, возникающее под действием обратного турбулентного потока крови из аорты в ЛЖ.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F667D-62C1-9DF7-71BB-61C142A5FBB5}"/>
              </a:ext>
            </a:extLst>
          </p:cNvPr>
          <p:cNvSpPr txBox="1"/>
          <p:nvPr/>
        </p:nvSpPr>
        <p:spPr>
          <a:xfrm>
            <a:off x="440055" y="5074921"/>
            <a:ext cx="11353800" cy="50122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а, б - механизм диастолического дрожания передней створки МК;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55DC06A-E301-75BE-5613-C41A3E5FA0C6}"/>
              </a:ext>
            </a:extLst>
          </p:cNvPr>
          <p:cNvSpPr/>
          <p:nvPr/>
        </p:nvSpPr>
        <p:spPr>
          <a:xfrm>
            <a:off x="2061274" y="2169762"/>
            <a:ext cx="1224367" cy="573437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5869337-088E-4C39-C949-1CA7453B9C60}"/>
              </a:ext>
            </a:extLst>
          </p:cNvPr>
          <p:cNvSpPr/>
          <p:nvPr/>
        </p:nvSpPr>
        <p:spPr>
          <a:xfrm>
            <a:off x="8384583" y="2725119"/>
            <a:ext cx="1159791" cy="514028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pic>
        <p:nvPicPr>
          <p:cNvPr id="4098" name="Picture 2" descr="C:\Users\terapiya\Desktop\f078108f4bf055dc0f26d95c66a490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810068"/>
            <a:ext cx="11582400" cy="308197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06769" y="2630658"/>
            <a:ext cx="914400" cy="25321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10818" y="3615396"/>
            <a:ext cx="914400" cy="25321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615397" y="2560320"/>
            <a:ext cx="928468" cy="22508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24595" y="3275426"/>
            <a:ext cx="68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0528" y="3765451"/>
            <a:ext cx="68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ЛЖ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74763" y="3444239"/>
            <a:ext cx="914400" cy="25321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5642" y="2386817"/>
            <a:ext cx="68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65783" y="2485291"/>
            <a:ext cx="68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CD809F-D2F0-01BE-E4B5-FEACB1E1BA2E}"/>
              </a:ext>
            </a:extLst>
          </p:cNvPr>
          <p:cNvSpPr/>
          <p:nvPr/>
        </p:nvSpPr>
        <p:spPr>
          <a:xfrm>
            <a:off x="9526649" y="6581001"/>
            <a:ext cx="9509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Рисунок: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https://ppt-online.org/701585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1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7D4146-2DD9-1525-A3B3-061E7319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58" y="139485"/>
            <a:ext cx="10594145" cy="57741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ЭХО-картина недостаточности аортального клапана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75B0E-6FEC-DD92-85DD-530E2CE99917}"/>
              </a:ext>
            </a:extLst>
          </p:cNvPr>
          <p:cNvSpPr txBox="1"/>
          <p:nvPr/>
        </p:nvSpPr>
        <p:spPr>
          <a:xfrm>
            <a:off x="609601" y="4480560"/>
            <a:ext cx="11125200" cy="15696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2266" indent="-612266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а - схема двух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диастолических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потоков крови в ЛЖ(нормальный - из ЛП 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регургитирующий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из аорты);</a:t>
            </a:r>
          </a:p>
          <a:p>
            <a:pPr marL="612266" indent="-612266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б - доплеровское исследование потока АН(время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полуспада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давления составляет 260 мс).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C946064-11ED-24E9-0FD5-F569C60B72B4}"/>
              </a:ext>
            </a:extLst>
          </p:cNvPr>
          <p:cNvCxnSpPr>
            <a:cxnSpLocks/>
          </p:cNvCxnSpPr>
          <p:nvPr/>
        </p:nvCxnSpPr>
        <p:spPr>
          <a:xfrm flipH="1">
            <a:off x="3469037" y="2182678"/>
            <a:ext cx="549519" cy="55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BCE18B1-AE40-4976-86B2-745CAF406F28}"/>
              </a:ext>
            </a:extLst>
          </p:cNvPr>
          <p:cNvCxnSpPr/>
          <p:nvPr/>
        </p:nvCxnSpPr>
        <p:spPr>
          <a:xfrm>
            <a:off x="1456841" y="2665709"/>
            <a:ext cx="464949" cy="247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9A8A00A-49EF-8882-BF6D-62C7AD5E490B}"/>
              </a:ext>
            </a:extLst>
          </p:cNvPr>
          <p:cNvCxnSpPr/>
          <p:nvPr/>
        </p:nvCxnSpPr>
        <p:spPr>
          <a:xfrm>
            <a:off x="1810719" y="2353160"/>
            <a:ext cx="464949" cy="247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2E865A60-6FF7-CFB1-992C-D94D73D5DC1C}"/>
              </a:ext>
            </a:extLst>
          </p:cNvPr>
          <p:cNvSpPr/>
          <p:nvPr/>
        </p:nvSpPr>
        <p:spPr>
          <a:xfrm>
            <a:off x="2154264" y="2619213"/>
            <a:ext cx="1549831" cy="867905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F5FA4-A426-64D8-FCC0-3AE9EEBE79B8}"/>
              </a:ext>
            </a:extLst>
          </p:cNvPr>
          <p:cNvSpPr txBox="1"/>
          <p:nvPr/>
        </p:nvSpPr>
        <p:spPr>
          <a:xfrm>
            <a:off x="3415605" y="2937885"/>
            <a:ext cx="914899" cy="37811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ЛЖ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DDA7C-996B-9A9B-48DA-0397D1C8C938}"/>
              </a:ext>
            </a:extLst>
          </p:cNvPr>
          <p:cNvSpPr txBox="1"/>
          <p:nvPr/>
        </p:nvSpPr>
        <p:spPr>
          <a:xfrm>
            <a:off x="1584461" y="3202826"/>
            <a:ext cx="914899" cy="37811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ПЖ</a:t>
            </a:r>
          </a:p>
        </p:txBody>
      </p:sp>
      <p:pic>
        <p:nvPicPr>
          <p:cNvPr id="5122" name="Picture 2" descr="C:\Users\terapiya\Desktop\eb4acc6cb16b480509ef54eb0ae0f8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120" y="1147445"/>
            <a:ext cx="9357360" cy="27997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20660" y="2310617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7426" y="3183986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ПП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BCFC0D-44E7-EC72-B220-A0B35E5C1AD8}"/>
              </a:ext>
            </a:extLst>
          </p:cNvPr>
          <p:cNvSpPr/>
          <p:nvPr/>
        </p:nvSpPr>
        <p:spPr>
          <a:xfrm>
            <a:off x="9393382" y="6445120"/>
            <a:ext cx="9509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Рисунок: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https://ppt-online.org/701585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3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853440" y="1102629"/>
            <a:ext cx="10485120" cy="4509868"/>
          </a:xfrm>
          <a:prstGeom prst="roundRect">
            <a:avLst>
              <a:gd name="adj" fmla="val 605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Немедикаментозное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диета должна быть полноценной и содержать достаточное количество белка, витаминов, микроэлементов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ограничить употребление животных жиров, поваренной соли и жидкости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противопоказаны тяжелые физические нагрузки и психоэмоциональные перегрузки, переохлаждения</a:t>
            </a:r>
          </a:p>
        </p:txBody>
      </p:sp>
      <p:sp>
        <p:nvSpPr>
          <p:cNvPr id="7" name="Text 4"/>
          <p:cNvSpPr/>
          <p:nvPr/>
        </p:nvSpPr>
        <p:spPr>
          <a:xfrm>
            <a:off x="1805413" y="3302319"/>
            <a:ext cx="3922118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A89AE59-3F9F-E361-125B-9C1D5631B7ED}"/>
              </a:ext>
            </a:extLst>
          </p:cNvPr>
          <p:cNvSpPr txBox="1">
            <a:spLocks/>
          </p:cNvSpPr>
          <p:nvPr/>
        </p:nvSpPr>
        <p:spPr>
          <a:xfrm>
            <a:off x="745210" y="16364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5964" y="6581001"/>
            <a:ext cx="7426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Клинический протокол: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 https://diseases.medelement.com/disease/</a:t>
            </a:r>
            <a:r>
              <a:rPr lang="kk-KZ" sz="1200" dirty="0">
                <a:latin typeface="Times New Roman" pitchFamily="18" charset="0"/>
                <a:cs typeface="Times New Roman" pitchFamily="18" charset="0"/>
                <a:hlinkClick r:id="rId3"/>
              </a:rPr>
              <a:t>недостаточность-аортального-клапана/14968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4"/>
          <p:cNvSpPr/>
          <p:nvPr/>
        </p:nvSpPr>
        <p:spPr>
          <a:xfrm>
            <a:off x="1889819" y="3316387"/>
            <a:ext cx="3922118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A89AE59-3F9F-E361-125B-9C1D5631B7ED}"/>
              </a:ext>
            </a:extLst>
          </p:cNvPr>
          <p:cNvSpPr txBox="1">
            <a:spLocks/>
          </p:cNvSpPr>
          <p:nvPr/>
        </p:nvSpPr>
        <p:spPr>
          <a:xfrm>
            <a:off x="745210" y="163647"/>
            <a:ext cx="10760990" cy="9793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Медикаментозное лечение 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8982" y="6581001"/>
            <a:ext cx="7426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Клинический протокол: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 https://diseases.medelement.com/disease/</a:t>
            </a:r>
            <a:r>
              <a:rPr lang="kk-KZ" sz="1200" dirty="0">
                <a:latin typeface="Times New Roman" pitchFamily="18" charset="0"/>
                <a:cs typeface="Times New Roman" pitchFamily="18" charset="0"/>
                <a:hlinkClick r:id="rId3"/>
              </a:rPr>
              <a:t>недостаточность-аортального-клапана/14968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32988"/>
              </p:ext>
            </p:extLst>
          </p:nvPr>
        </p:nvGraphicFramePr>
        <p:xfrm>
          <a:off x="752828" y="2169621"/>
          <a:ext cx="10686344" cy="2978729"/>
        </p:xfrm>
        <a:graphic>
          <a:graphicData uri="http://schemas.openxmlformats.org/drawingml/2006/table">
            <a:tbl>
              <a:tblPr/>
              <a:tblGrid>
                <a:gridCol w="2137269">
                  <a:extLst>
                    <a:ext uri="{9D8B030D-6E8A-4147-A177-3AD203B41FA5}">
                      <a16:colId xmlns:a16="http://schemas.microsoft.com/office/drawing/2014/main" val="316460862"/>
                    </a:ext>
                  </a:extLst>
                </a:gridCol>
                <a:gridCol w="2137269">
                  <a:extLst>
                    <a:ext uri="{9D8B030D-6E8A-4147-A177-3AD203B41FA5}">
                      <a16:colId xmlns:a16="http://schemas.microsoft.com/office/drawing/2014/main" val="372498450"/>
                    </a:ext>
                  </a:extLst>
                </a:gridCol>
                <a:gridCol w="2137268">
                  <a:extLst>
                    <a:ext uri="{9D8B030D-6E8A-4147-A177-3AD203B41FA5}">
                      <a16:colId xmlns:a16="http://schemas.microsoft.com/office/drawing/2014/main" val="150739394"/>
                    </a:ext>
                  </a:extLst>
                </a:gridCol>
                <a:gridCol w="2137269">
                  <a:extLst>
                    <a:ext uri="{9D8B030D-6E8A-4147-A177-3AD203B41FA5}">
                      <a16:colId xmlns:a16="http://schemas.microsoft.com/office/drawing/2014/main" val="1433882155"/>
                    </a:ext>
                  </a:extLst>
                </a:gridCol>
                <a:gridCol w="2137269">
                  <a:extLst>
                    <a:ext uri="{9D8B030D-6E8A-4147-A177-3AD203B41FA5}">
                      <a16:colId xmlns:a16="http://schemas.microsoft.com/office/drawing/2014/main" val="1009321650"/>
                    </a:ext>
                  </a:extLst>
                </a:gridCol>
              </a:tblGrid>
              <a:tr h="369899">
                <a:tc gridSpan="5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Ингибиторы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ангиотензинпревращающего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фермента (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иАПФ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8713"/>
                  </a:ext>
                </a:extLst>
              </a:tr>
              <a:tr h="647323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Эналаприл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Таб. 5мг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0,3мг/кг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день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870747"/>
                  </a:ext>
                </a:extLst>
              </a:tr>
              <a:tr h="369899">
                <a:tc gridSpan="5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Диуретики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82364"/>
                  </a:ext>
                </a:extLst>
              </a:tr>
              <a:tr h="58296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Фуросемид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Таб. 20мг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0,5мг/кг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день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883873"/>
                  </a:ext>
                </a:extLst>
              </a:tr>
              <a:tr h="369899">
                <a:tc gridSpan="5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Сердечные гликозиды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297971"/>
                  </a:ext>
                </a:extLst>
              </a:tr>
              <a:tr h="559724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Дигоксин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Таб. 0,25мг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0,03мг/кг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 в день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67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39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365760" y="675250"/>
            <a:ext cx="11437033" cy="5905660"/>
          </a:xfrm>
          <a:prstGeom prst="roundRect">
            <a:avLst>
              <a:gd name="adj" fmla="val 72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Протезирование аортального клапана (механическим или биологическим протезом)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Имплантированный биологический протез в аортальную позицию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889819" y="3316387"/>
            <a:ext cx="3922118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A89AE59-3F9F-E361-125B-9C1D5631B7E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вмешательство 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erapiya\Desktop\d39f434f6ee2a3b36bec2e393167d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24" y="1502728"/>
            <a:ext cx="7712075" cy="1895792"/>
          </a:xfrm>
          <a:prstGeom prst="rect">
            <a:avLst/>
          </a:prstGeom>
          <a:noFill/>
        </p:spPr>
      </p:pic>
      <p:pic>
        <p:nvPicPr>
          <p:cNvPr id="4099" name="Picture 3" descr="C:\Users\terapiya\Desktop\b12afff06533e523d557c5df612ada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752" y="3934851"/>
            <a:ext cx="4053840" cy="219456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C3D024-8804-D441-4BC3-82E9071C97BD}"/>
              </a:ext>
            </a:extLst>
          </p:cNvPr>
          <p:cNvSpPr/>
          <p:nvPr/>
        </p:nvSpPr>
        <p:spPr>
          <a:xfrm>
            <a:off x="8999380" y="65483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Рисунок: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5"/>
              </a:rPr>
              <a:t>https://vk.com/wall-78476564_253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4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5F79C-F8DA-1DAD-A08D-D53C4063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0C46B-6A25-8F15-42FE-5915BC7E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3" y="267286"/>
            <a:ext cx="3756074" cy="57741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endParaRPr lang="x-non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F54D73-7843-3F3A-CC4E-90189922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4" y="1080656"/>
            <a:ext cx="10691447" cy="472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Бессимптомная среднетяжелая аортальная недостаточность.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отсутствии дисфункции, прогноз, как правило, благоприятный. При бессимптомном течении и нормальной функции левого желудочка протезирование аортального клапана требуется у 4% больных.</a:t>
            </a:r>
          </a:p>
          <a:p>
            <a:pPr marL="0" indent="0" fontAlgn="base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Легкая и умеренная аортальная недостаточность.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10-летняя выживаемость составляет 85-95%. При среднетяжелой аортальной недостаточности 5-летняя выживаемость при медикаментозном лечении составляет 75%, 10-летняя - 50%. После развития дисфункции левого желудочка, жалобы появляются очень быстро - у 25% больных за год.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Тяжелая клинически явная аортальная недостаточность.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Возможна внезапная смерть вследствие желудочковых аритмий, возникающих из-за дисфункции левого желудочка.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581001"/>
            <a:ext cx="7426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Клинический протокол: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 https://diseases.medelement.com/disease/</a:t>
            </a:r>
            <a:r>
              <a:rPr lang="kk-KZ" sz="1200" dirty="0">
                <a:latin typeface="Times New Roman" pitchFamily="18" charset="0"/>
                <a:cs typeface="Times New Roman" pitchFamily="18" charset="0"/>
                <a:hlinkClick r:id="rId2"/>
              </a:rPr>
              <a:t>недостаточность-аортального-клапана/14968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6472" y="387929"/>
            <a:ext cx="11166763" cy="58743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7" y="2807857"/>
            <a:ext cx="4938188" cy="3194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4" y="3241964"/>
            <a:ext cx="4613563" cy="25630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9785" y="6471269"/>
            <a:ext cx="10280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https://diseases.medelement.com/disease/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недостаточность-аортального-клапана/14968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326" y="769366"/>
            <a:ext cx="9906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аортального клапана – клапанный порок, при котором во время диастолы створки аортального клапана (АК) полностью не смыкаются, вследствие чего возникает диастолическая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регургитация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крови из аорты обратно в левый желудочек.</a:t>
            </a:r>
          </a:p>
        </p:txBody>
      </p:sp>
    </p:spTree>
    <p:extLst>
      <p:ext uri="{BB962C8B-B14F-4D97-AF65-F5344CB8AC3E}">
        <p14:creationId xmlns:p14="http://schemas.microsoft.com/office/powerpoint/2010/main" val="334758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5F79C-F8DA-1DAD-A08D-D53C4063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0C46B-6A25-8F15-42FE-5915BC7E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365126"/>
            <a:ext cx="10594145" cy="57741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литература: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F54D73-7843-3F3A-CC4E-90189922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483" y="1308296"/>
            <a:ext cx="9242474" cy="500809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«Врожденные пороки сердца» А.С.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Шарыкин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,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2009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г.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Клинический протокол диагностики и лечения МЗ РК «Аортальная недостаточность», № 14, 2016г.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https://health-kz.com/arhiv/7_27_avgust_2014/aortalnaya_regurgitaciya/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www.youtube.com/watch?v=gONjgONSm6g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/>
              </a:rPr>
              <a:t>https://madagaskar.kiev.ua/wp-content/uploads/ostriy-infarkt-miokarda-AC09284.jpg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7"/>
              </a:rPr>
              <a:t>https://www.youtube.com/watch?v=1CLzIqrJW1Y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8"/>
              </a:rPr>
              <a:t>https://ppt-online.org/420475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9"/>
              </a:rPr>
              <a:t>https://en.ppt-online.org/1062870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1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E3353-CD61-A1EE-A31A-2276C8EED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2FB4C-E585-A784-D4CA-6EA271F9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365126"/>
            <a:ext cx="10594145" cy="577410"/>
          </a:xfrm>
        </p:spPr>
        <p:txBody>
          <a:bodyPr>
            <a:normAutofit/>
          </a:bodyPr>
          <a:lstStyle/>
          <a:p>
            <a:pPr algn="ctr"/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terapiya\Desktop\3066081986_preview_spasprez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033163" y="6581001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https://www.google.com/search?q=%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7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C45C3-ECBE-66CE-0AF3-DD3FAD1FE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0FAD81-8195-E3DC-2EB7-14D1924E1CA4}"/>
              </a:ext>
            </a:extLst>
          </p:cNvPr>
          <p:cNvGrpSpPr/>
          <p:nvPr/>
        </p:nvGrpSpPr>
        <p:grpSpPr>
          <a:xfrm>
            <a:off x="619618" y="1163782"/>
            <a:ext cx="10803988" cy="4736956"/>
            <a:chOff x="-443394" y="939663"/>
            <a:chExt cx="10733650" cy="3376246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83651A3-1306-5232-E422-2706A10B00FB}"/>
                </a:ext>
              </a:extLst>
            </p:cNvPr>
            <p:cNvSpPr/>
            <p:nvPr/>
          </p:nvSpPr>
          <p:spPr>
            <a:xfrm>
              <a:off x="-443394" y="939663"/>
              <a:ext cx="10733650" cy="337624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x-none" dirty="0"/>
            </a:p>
          </p:txBody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DEA45B04-B4D7-4BAD-51ED-23D7073846BD}"/>
                </a:ext>
              </a:extLst>
            </p:cNvPr>
            <p:cNvSpPr txBox="1"/>
            <p:nvPr/>
          </p:nvSpPr>
          <p:spPr>
            <a:xfrm>
              <a:off x="63524" y="1307592"/>
              <a:ext cx="10044270" cy="2856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t"/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Аортальная недостаточность (АН) до настоящего времени часто встречается у мальчиков.</a:t>
              </a:r>
            </a:p>
            <a:p>
              <a:pPr fontAlgn="t"/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Частота встречаемости порока колеблется от 3% до 9% среди всех ВПС.</a:t>
              </a:r>
            </a:p>
            <a:p>
              <a:pPr fontAlgn="t"/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Особенностью течения является длительный бессимптомный период, что затрудняет ее своевременное выявление.</a:t>
              </a:r>
            </a:p>
            <a:p>
              <a:pPr fontAlgn="t"/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После постановки диагноза в течение 3-х лет жалобы возникают у 10% детей, в течение 5 лет - у 19%, в течение 7 лет - у 25%.</a:t>
              </a:r>
            </a:p>
            <a:p>
              <a:pPr fontAlgn="t"/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Без хирургического лечения 3% детей обычно умирают в течение 4-х лет после развития сердечной недостаточности.</a:t>
              </a:r>
            </a:p>
            <a:p>
              <a:pPr fontAlgn="t"/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br>
                <a:rPr lang="ru-RU" sz="2400" dirty="0">
                  <a:solidFill>
                    <a:schemeClr val="tx1"/>
                  </a:solidFill>
                </a:rPr>
              </a:b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x-none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081BAB-D8D2-AC89-204D-0BD33EFF8431}"/>
              </a:ext>
            </a:extLst>
          </p:cNvPr>
          <p:cNvSpPr/>
          <p:nvPr/>
        </p:nvSpPr>
        <p:spPr>
          <a:xfrm>
            <a:off x="3499265" y="6418814"/>
            <a:ext cx="8483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М.Ф.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Зиньковский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«Врожденные пороки сердца», 2009г, 1334с.</a:t>
            </a:r>
          </a:p>
        </p:txBody>
      </p:sp>
    </p:spTree>
    <p:extLst>
      <p:ext uri="{BB962C8B-B14F-4D97-AF65-F5344CB8AC3E}">
        <p14:creationId xmlns:p14="http://schemas.microsoft.com/office/powerpoint/2010/main" val="29331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C45C3-ECBE-66CE-0AF3-DD3FAD1FE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081BAB-D8D2-AC89-204D-0BD33EFF8431}"/>
              </a:ext>
            </a:extLst>
          </p:cNvPr>
          <p:cNvSpPr/>
          <p:nvPr/>
        </p:nvSpPr>
        <p:spPr>
          <a:xfrm>
            <a:off x="3596861" y="6586890"/>
            <a:ext cx="8483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кассис-стоматология.рф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/800/600/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https/ds05.infourok.ru/uploads/ex/0738/000a7aff-9d5121ce/img25.jpg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82" y="689573"/>
            <a:ext cx="2826274" cy="2153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56" y="3217844"/>
            <a:ext cx="2964873" cy="247996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778DDF9-98B2-1BEE-EB39-37D1B7E5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24" y="150657"/>
            <a:ext cx="10594145" cy="57741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8848486" y="2729132"/>
            <a:ext cx="443345" cy="6049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92323" y="2851293"/>
            <a:ext cx="263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Аортальный клапан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05322" y="1660679"/>
            <a:ext cx="387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5155" y="4429689"/>
            <a:ext cx="387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7599" y="950472"/>
            <a:ext cx="387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7505" y="3383345"/>
            <a:ext cx="387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73590" y="1471406"/>
            <a:ext cx="34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78085" y="4285906"/>
            <a:ext cx="34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7877" y="5512516"/>
            <a:ext cx="3487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1-Правая полулунная створка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2-Левая полулунная створка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3-Задняя полулунная створка</a:t>
            </a:r>
          </a:p>
        </p:txBody>
      </p:sp>
      <p:graphicFrame>
        <p:nvGraphicFramePr>
          <p:cNvPr id="21" name="Объект 3">
            <a:extLst>
              <a:ext uri="{FF2B5EF4-FFF2-40B4-BE49-F238E27FC236}">
                <a16:creationId xmlns:a16="http://schemas.microsoft.com/office/drawing/2014/main" id="{AB21903F-D0D6-C296-FBE0-2B58312C18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602238"/>
              </p:ext>
            </p:extLst>
          </p:nvPr>
        </p:nvGraphicFramePr>
        <p:xfrm>
          <a:off x="393895" y="797805"/>
          <a:ext cx="6583679" cy="575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3907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H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AAZAAC/////AEsAADs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072492" y="116114"/>
            <a:ext cx="8403173" cy="62706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BQEAAPAnAAClFAAAMCoAAAAAAAAmAAAACAAAAP//////////MAAAABQAAAAAAAAAAAD//wAAAQAAAP//AAABAA=="/>
              </a:ext>
            </a:extLst>
          </p:cNvSpPr>
          <p:nvPr/>
        </p:nvSpPr>
        <p:spPr>
          <a:xfrm>
            <a:off x="9542450" y="6470332"/>
            <a:ext cx="2601486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1000" cap="none">
                <a:solidFill>
                  <a:srgbClr val="000000"/>
                </a:solidFill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Рисунок: </a:t>
            </a:r>
            <a:r>
              <a:rPr sz="1200" dirty="0">
                <a:latin typeface="Times New Roman" pitchFamily="18" charset="0"/>
                <a:cs typeface="Times New Roman" pitchFamily="18" charset="0"/>
                <a:hlinkClick r:id="rId3"/>
              </a:rPr>
              <a:t>https://medach.pro/post/817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иния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C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BAAAAAAAAAAZJjAkUAAAAAQAAABQAAAAUAAAAFAAAAAEAAAAAAAAAZAAAAGQAAAABAAAAlgAAAJY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Z0AAAN4bAAB4RQAA3iMAAAAAAAAmAAAACAAAAP//////////MAAAABQAAAAAAAAAAAD//wAAAQAAAP//AAABAA=="/>
              </a:ext>
            </a:extLst>
          </p:cNvSpPr>
          <p:nvPr/>
        </p:nvSpPr>
        <p:spPr>
          <a:xfrm flipV="1">
            <a:off x="10280075" y="3570514"/>
            <a:ext cx="402440" cy="5106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F867BBE-BF95-EC01-73F1-08B338D99434}"/>
              </a:ext>
            </a:extLst>
          </p:cNvPr>
          <p:cNvSpPr/>
          <p:nvPr/>
        </p:nvSpPr>
        <p:spPr>
          <a:xfrm>
            <a:off x="9406698" y="3870085"/>
            <a:ext cx="787433" cy="4957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C3E2F4-9F05-FCA0-BD54-D3CCFC0BB62C}"/>
              </a:ext>
            </a:extLst>
          </p:cNvPr>
          <p:cNvSpPr/>
          <p:nvPr/>
        </p:nvSpPr>
        <p:spPr>
          <a:xfrm>
            <a:off x="9867163" y="2721068"/>
            <a:ext cx="217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развитие недостаточности аортального клапана</a:t>
            </a:r>
          </a:p>
        </p:txBody>
      </p:sp>
      <p:sp>
        <p:nvSpPr>
          <p:cNvPr id="6" name="Текстовое поле1">
            <a:extLst>
              <a:ext uri="{FF2B5EF4-FFF2-40B4-BE49-F238E27FC236}">
                <a16:creationId xmlns:a16="http://schemas.microsoft.com/office/drawing/2014/main" id="{AB2070F4-C45C-9BE9-5F97-91815E2CD958}"/>
              </a:ext>
            </a:extLst>
          </p:cNvPr>
          <p:cNvSpPr txBox="1"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wIAAKsIAACJFwAA3hkAABAAAAAmAAAACAAAAP//////////MAAAABQAAAAAAAAAAAD//wAAAQAAAP//AAABAA=="/>
              </a:ext>
            </a:extLst>
          </p:cNvSpPr>
          <p:nvPr/>
        </p:nvSpPr>
        <p:spPr>
          <a:xfrm>
            <a:off x="337625" y="935186"/>
            <a:ext cx="2503585" cy="28083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lang="ru-RU" sz="2400" b="1" u="sng" cap="none" dirty="0"/>
              <a:t>Формирование недостаточности аортального клапана во внутриутробном периоде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149DD-7E43-A527-E2F0-007401D2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081BAB-D8D2-AC89-204D-0BD33EFF8431}"/>
              </a:ext>
            </a:extLst>
          </p:cNvPr>
          <p:cNvSpPr/>
          <p:nvPr/>
        </p:nvSpPr>
        <p:spPr>
          <a:xfrm>
            <a:off x="3708815" y="6581001"/>
            <a:ext cx="8483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М.Ф.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Зиньковский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«Врожденные пороки сердца», 2009г, 1334с.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7778147"/>
              </p:ext>
            </p:extLst>
          </p:nvPr>
        </p:nvGraphicFramePr>
        <p:xfrm>
          <a:off x="1985818" y="340975"/>
          <a:ext cx="8146473" cy="497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85818" y="4540079"/>
            <a:ext cx="8146473" cy="12095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Редкие причины: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кальцификация створок клапана (1%)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ревматоидный артрит (1%)                                                                  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травма области сердца (1%)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8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10" y="-1928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254"/>
            <a:ext cx="6100199" cy="55306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323384" y="6596390"/>
            <a:ext cx="77372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Рисунок: </a:t>
            </a:r>
            <a:r>
              <a:rPr lang="en-US" sz="1100" dirty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https://www.youtube.com/watch?v=1CLzIqrJW1Y</a:t>
            </a:r>
            <a:endParaRPr lang="ru-RU" sz="11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46367" y="3720794"/>
            <a:ext cx="703385" cy="309489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292588" y="4959644"/>
            <a:ext cx="647114" cy="379827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4548" y="4951828"/>
            <a:ext cx="844061" cy="154744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19529" y="2992846"/>
            <a:ext cx="604911" cy="647115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54631" y="3380823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7276" y="2699658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7235" y="4905049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ЛЖ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770443" y="2274500"/>
            <a:ext cx="604911" cy="59084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602823" y="4462697"/>
            <a:ext cx="926125" cy="7268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445691" y="3369547"/>
            <a:ext cx="829995" cy="46423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85737" y="1920911"/>
            <a:ext cx="109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АОРТА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7772" y="4336536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72894" y="3027347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МК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2938696" y="2555408"/>
            <a:ext cx="804204" cy="75731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79260" y="2240338"/>
            <a:ext cx="96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ЛС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>
            <a:off x="3157541" y="4129088"/>
            <a:ext cx="1400173" cy="78581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9321" y="4687023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10528" y="5174231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ПЖ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59271" y="5622911"/>
            <a:ext cx="90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МЖП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3417891" y="5069840"/>
            <a:ext cx="1155895" cy="635391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6354424" y="2170276"/>
            <a:ext cx="4791414" cy="3141953"/>
            <a:chOff x="2107612" y="103593"/>
            <a:chExt cx="4476067" cy="1975258"/>
          </a:xfrm>
        </p:grpSpPr>
        <p:sp>
          <p:nvSpPr>
            <p:cNvPr id="56" name="Прямоугольник с двумя скругленными соседними углами 55"/>
            <p:cNvSpPr/>
            <p:nvPr/>
          </p:nvSpPr>
          <p:spPr>
            <a:xfrm rot="5400000">
              <a:off x="3367112" y="-1137717"/>
              <a:ext cx="1957068" cy="4476067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2107612" y="103593"/>
              <a:ext cx="4380531" cy="1765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kern="1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норме во время систолы клапан аорты открывается для того, чтобы поступала кровь из левого желудочка в аорту. 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kern="12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диастолу он плотно закрывается предотвращая обратный заброс крови из аорты.</a:t>
              </a:r>
              <a:endParaRPr lang="ru-RU" sz="2400" b="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16200000" flipV="1">
            <a:off x="2921795" y="4007646"/>
            <a:ext cx="400049" cy="300036"/>
          </a:xfrm>
          <a:prstGeom prst="straightConnector1">
            <a:avLst/>
          </a:prstGeom>
          <a:ln w="25400" cmpd="sng">
            <a:solidFill>
              <a:srgbClr val="FF00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2047"/>
            <a:ext cx="6096001" cy="55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5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10" y="-1928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254"/>
            <a:ext cx="6100199" cy="55306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037633" y="6581001"/>
            <a:ext cx="77372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https://www.youtube.com/watch?v=1CLzIqrJW1Y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46367" y="3720794"/>
            <a:ext cx="703385" cy="309489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292588" y="4959644"/>
            <a:ext cx="647114" cy="379827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4548" y="4951828"/>
            <a:ext cx="844061" cy="154744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19529" y="2992846"/>
            <a:ext cx="604911" cy="647115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54631" y="3380823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7276" y="2699658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7235" y="4905049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ЛЖ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770443" y="2274500"/>
            <a:ext cx="604911" cy="59084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602823" y="4462697"/>
            <a:ext cx="926125" cy="7268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445691" y="3369547"/>
            <a:ext cx="829995" cy="46423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85737" y="1920911"/>
            <a:ext cx="109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АОРТА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7772" y="4336536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72894" y="3027347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МК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2938696" y="2555408"/>
            <a:ext cx="804204" cy="75731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79260" y="2240338"/>
            <a:ext cx="96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ЛС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>
            <a:off x="3157541" y="4129092"/>
            <a:ext cx="1400173" cy="78580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9320" y="4687023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10528" y="5174231"/>
            <a:ext cx="7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ПЖ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59271" y="5622911"/>
            <a:ext cx="90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МЖП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3417891" y="5069840"/>
            <a:ext cx="1155895" cy="635391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50"/>
          <p:cNvGrpSpPr/>
          <p:nvPr/>
        </p:nvGrpSpPr>
        <p:grpSpPr>
          <a:xfrm>
            <a:off x="6252824" y="2094745"/>
            <a:ext cx="4476067" cy="2843015"/>
            <a:chOff x="2107612" y="103593"/>
            <a:chExt cx="4476067" cy="1975258"/>
          </a:xfrm>
        </p:grpSpPr>
        <p:sp>
          <p:nvSpPr>
            <p:cNvPr id="56" name="Прямоугольник с двумя скругленными соседними углами 55"/>
            <p:cNvSpPr/>
            <p:nvPr/>
          </p:nvSpPr>
          <p:spPr>
            <a:xfrm rot="5400000">
              <a:off x="3367112" y="-1137717"/>
              <a:ext cx="1957068" cy="4476067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2107612" y="103593"/>
              <a:ext cx="4380531" cy="1765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аортальной недостаточности клапан не может закрыться полностью во время диастолы, часть крови из аорты при каждом сокращений сердца попадает назад из аорты в левый желудочек.</a:t>
              </a:r>
              <a:endPara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rot="16200000" flipH="1">
            <a:off x="2893221" y="3964783"/>
            <a:ext cx="442912" cy="314325"/>
          </a:xfrm>
          <a:prstGeom prst="straightConnector1">
            <a:avLst/>
          </a:prstGeom>
          <a:ln w="25400" cmpd="sng">
            <a:solidFill>
              <a:srgbClr val="FF00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 rot="3215464">
            <a:off x="2964809" y="3967099"/>
            <a:ext cx="228248" cy="2045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" y="870855"/>
            <a:ext cx="6076249" cy="55880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67276" y="6029718"/>
            <a:ext cx="122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ЛЖ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5058" y="6081002"/>
            <a:ext cx="122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ПЖ</a:t>
            </a:r>
          </a:p>
        </p:txBody>
      </p:sp>
    </p:spTree>
    <p:extLst>
      <p:ext uri="{BB962C8B-B14F-4D97-AF65-F5344CB8AC3E}">
        <p14:creationId xmlns:p14="http://schemas.microsoft.com/office/powerpoint/2010/main" val="363795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8EFCA48-2DF1-8CB1-A7B2-F90489D17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765004"/>
              </p:ext>
            </p:extLst>
          </p:nvPr>
        </p:nvGraphicFramePr>
        <p:xfrm>
          <a:off x="3102132" y="471443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6A2CDB16-7023-2B1E-3C22-DFCF706AEEF9}"/>
              </a:ext>
            </a:extLst>
          </p:cNvPr>
          <p:cNvSpPr/>
          <p:nvPr/>
        </p:nvSpPr>
        <p:spPr>
          <a:xfrm rot="3465702">
            <a:off x="1596315" y="225736"/>
            <a:ext cx="530250" cy="6199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с двумя вырезанными противолежащими углами 4">
            <a:extLst>
              <a:ext uri="{FF2B5EF4-FFF2-40B4-BE49-F238E27FC236}">
                <a16:creationId xmlns:a16="http://schemas.microsoft.com/office/drawing/2014/main" id="{F3A9788D-490D-50C5-A359-2E6CA28A3902}"/>
              </a:ext>
            </a:extLst>
          </p:cNvPr>
          <p:cNvSpPr/>
          <p:nvPr/>
        </p:nvSpPr>
        <p:spPr>
          <a:xfrm>
            <a:off x="2447778" y="211015"/>
            <a:ext cx="7920112" cy="77372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Перегрузка объемом левого желудочка приводит к растяжению его мышечных волокон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4F8E33D-21B0-BCF1-F3C3-2BA8E8AE4BCE}"/>
              </a:ext>
            </a:extLst>
          </p:cNvPr>
          <p:cNvGrpSpPr/>
          <p:nvPr/>
        </p:nvGrpSpPr>
        <p:grpSpPr>
          <a:xfrm>
            <a:off x="-138546" y="955280"/>
            <a:ext cx="3675111" cy="1431495"/>
            <a:chOff x="6216259" y="3996600"/>
            <a:chExt cx="2668256" cy="1656415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867C0E28-54B5-7F26-CA8E-52523D539EC9}"/>
                </a:ext>
              </a:extLst>
            </p:cNvPr>
            <p:cNvSpPr/>
            <p:nvPr/>
          </p:nvSpPr>
          <p:spPr>
            <a:xfrm>
              <a:off x="6418270" y="4164486"/>
              <a:ext cx="2289503" cy="137370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5255D7D5-384D-7CBE-EAC6-084B47C16CC5}"/>
                </a:ext>
              </a:extLst>
            </p:cNvPr>
            <p:cNvSpPr txBox="1"/>
            <p:nvPr/>
          </p:nvSpPr>
          <p:spPr>
            <a:xfrm>
              <a:off x="6216259" y="3996600"/>
              <a:ext cx="2668256" cy="16564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latin typeface="Times New Roman" pitchFamily="18" charset="0"/>
                  <a:cs typeface="Times New Roman" pitchFamily="18" charset="0"/>
                </a:rPr>
                <a:t>Увеличение силы сокращения желудочка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7EAF375-15B6-7F95-151D-1809DC91F69A}"/>
              </a:ext>
            </a:extLst>
          </p:cNvPr>
          <p:cNvGrpSpPr/>
          <p:nvPr/>
        </p:nvGrpSpPr>
        <p:grpSpPr>
          <a:xfrm>
            <a:off x="3639581" y="1817240"/>
            <a:ext cx="329321" cy="567797"/>
            <a:chOff x="6059814" y="1817154"/>
            <a:chExt cx="329321" cy="567797"/>
          </a:xfrm>
        </p:grpSpPr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29DECA04-E1F7-0FCF-B1FD-CB0F73639123}"/>
                </a:ext>
              </a:extLst>
            </p:cNvPr>
            <p:cNvSpPr/>
            <p:nvPr/>
          </p:nvSpPr>
          <p:spPr>
            <a:xfrm rot="21563401">
              <a:off x="6059814" y="1817154"/>
              <a:ext cx="329321" cy="5677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2" name="Стрелка: вправо 4">
              <a:extLst>
                <a:ext uri="{FF2B5EF4-FFF2-40B4-BE49-F238E27FC236}">
                  <a16:creationId xmlns:a16="http://schemas.microsoft.com/office/drawing/2014/main" id="{DDBE0939-8F6B-96B0-2073-76F1499A02A3}"/>
                </a:ext>
              </a:extLst>
            </p:cNvPr>
            <p:cNvSpPr txBox="1"/>
            <p:nvPr/>
          </p:nvSpPr>
          <p:spPr>
            <a:xfrm rot="21563401">
              <a:off x="6059817" y="1931239"/>
              <a:ext cx="230525" cy="34067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86D1121-0C04-3A13-C532-347319A52D62}"/>
              </a:ext>
            </a:extLst>
          </p:cNvPr>
          <p:cNvGrpSpPr/>
          <p:nvPr/>
        </p:nvGrpSpPr>
        <p:grpSpPr>
          <a:xfrm>
            <a:off x="9640103" y="3750995"/>
            <a:ext cx="485374" cy="567797"/>
            <a:chOff x="5731420" y="4567438"/>
            <a:chExt cx="485374" cy="567797"/>
          </a:xfrm>
        </p:grpSpPr>
        <p:sp>
          <p:nvSpPr>
            <p:cNvPr id="14" name="Стрелка: вправо 13">
              <a:extLst>
                <a:ext uri="{FF2B5EF4-FFF2-40B4-BE49-F238E27FC236}">
                  <a16:creationId xmlns:a16="http://schemas.microsoft.com/office/drawing/2014/main" id="{7FEDCDA6-80F5-33EF-76B2-C10B211C0EFA}"/>
                </a:ext>
              </a:extLst>
            </p:cNvPr>
            <p:cNvSpPr/>
            <p:nvPr/>
          </p:nvSpPr>
          <p:spPr>
            <a:xfrm rot="10800000">
              <a:off x="5731420" y="4567438"/>
              <a:ext cx="485374" cy="5677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трелка: вправо 4">
              <a:extLst>
                <a:ext uri="{FF2B5EF4-FFF2-40B4-BE49-F238E27FC236}">
                  <a16:creationId xmlns:a16="http://schemas.microsoft.com/office/drawing/2014/main" id="{47A949EC-323C-394C-F5FA-DE0AA85E9D96}"/>
                </a:ext>
              </a:extLst>
            </p:cNvPr>
            <p:cNvSpPr txBox="1"/>
            <p:nvPr/>
          </p:nvSpPr>
          <p:spPr>
            <a:xfrm rot="21600000">
              <a:off x="5877032" y="4680997"/>
              <a:ext cx="339762" cy="340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52DBDD-192B-940D-18D8-80B511B7BAA7}"/>
              </a:ext>
            </a:extLst>
          </p:cNvPr>
          <p:cNvSpPr/>
          <p:nvPr/>
        </p:nvSpPr>
        <p:spPr>
          <a:xfrm>
            <a:off x="3708815" y="6611779"/>
            <a:ext cx="84831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/>
              <a:t>Рисунок: </a:t>
            </a:r>
            <a:r>
              <a:rPr lang="en-US" sz="1000" i="1" dirty="0">
                <a:hlinkClick r:id="rId7"/>
              </a:rPr>
              <a:t>https://celes.club/pictures/34536-gipertrofija-miokarda-risunok.html</a:t>
            </a:r>
            <a:r>
              <a:rPr lang="ru-RU" sz="1000" i="1" dirty="0"/>
              <a:t> 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AAA263E8-8705-E541-2163-D9CAA8B7D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228818"/>
              </p:ext>
            </p:extLst>
          </p:nvPr>
        </p:nvGraphicFramePr>
        <p:xfrm>
          <a:off x="9084266" y="3357564"/>
          <a:ext cx="3006134" cy="224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95716CD-FE05-31D1-7FBB-AE0D63C1F8D8}"/>
              </a:ext>
            </a:extLst>
          </p:cNvPr>
          <p:cNvGrpSpPr/>
          <p:nvPr/>
        </p:nvGrpSpPr>
        <p:grpSpPr>
          <a:xfrm rot="5660874">
            <a:off x="10893816" y="2812434"/>
            <a:ext cx="399675" cy="639145"/>
            <a:chOff x="3606189" y="1342397"/>
            <a:chExt cx="701899" cy="821089"/>
          </a:xfrm>
        </p:grpSpPr>
        <p:sp>
          <p:nvSpPr>
            <p:cNvPr id="19" name="Стрелка: вправо 18">
              <a:extLst>
                <a:ext uri="{FF2B5EF4-FFF2-40B4-BE49-F238E27FC236}">
                  <a16:creationId xmlns:a16="http://schemas.microsoft.com/office/drawing/2014/main" id="{6C3376E9-291A-D548-E15E-EABC6F5B910A}"/>
                </a:ext>
              </a:extLst>
            </p:cNvPr>
            <p:cNvSpPr/>
            <p:nvPr/>
          </p:nvSpPr>
          <p:spPr>
            <a:xfrm rot="21305523">
              <a:off x="3606189" y="1342397"/>
              <a:ext cx="701899" cy="82108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Стрелка: вправо 4">
              <a:extLst>
                <a:ext uri="{FF2B5EF4-FFF2-40B4-BE49-F238E27FC236}">
                  <a16:creationId xmlns:a16="http://schemas.microsoft.com/office/drawing/2014/main" id="{49146485-F45C-93C2-C628-B9BA0A48C529}"/>
                </a:ext>
              </a:extLst>
            </p:cNvPr>
            <p:cNvSpPr txBox="1"/>
            <p:nvPr/>
          </p:nvSpPr>
          <p:spPr>
            <a:xfrm rot="21305523">
              <a:off x="3606575" y="1515623"/>
              <a:ext cx="491329" cy="49265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500" kern="12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4F8E33D-21B0-BCF1-F3C3-2BA8E8AE4BCE}"/>
              </a:ext>
            </a:extLst>
          </p:cNvPr>
          <p:cNvGrpSpPr/>
          <p:nvPr/>
        </p:nvGrpSpPr>
        <p:grpSpPr>
          <a:xfrm>
            <a:off x="6656748" y="2959985"/>
            <a:ext cx="2940506" cy="1888566"/>
            <a:chOff x="6418270" y="4164486"/>
            <a:chExt cx="2311799" cy="1373702"/>
          </a:xfrm>
          <a:scene3d>
            <a:camera prst="orthographicFront"/>
            <a:lightRig rig="flat" dir="t"/>
          </a:scene3d>
        </p:grpSpPr>
        <p:sp>
          <p:nvSpPr>
            <p:cNvPr id="25" name="Прямоугольник: скругленные углы 7">
              <a:extLst>
                <a:ext uri="{FF2B5EF4-FFF2-40B4-BE49-F238E27FC236}">
                  <a16:creationId xmlns:a16="http://schemas.microsoft.com/office/drawing/2014/main" id="{867C0E28-54B5-7F26-CA8E-52523D539EC9}"/>
                </a:ext>
              </a:extLst>
            </p:cNvPr>
            <p:cNvSpPr/>
            <p:nvPr/>
          </p:nvSpPr>
          <p:spPr>
            <a:xfrm>
              <a:off x="6418270" y="4164486"/>
              <a:ext cx="2289503" cy="1373702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:a16="http://schemas.microsoft.com/office/drawing/2014/main" id="{5255D7D5-384D-7CBE-EAC6-084B47C16CC5}"/>
                </a:ext>
              </a:extLst>
            </p:cNvPr>
            <p:cNvSpPr txBox="1"/>
            <p:nvPr/>
          </p:nvSpPr>
          <p:spPr>
            <a:xfrm>
              <a:off x="6418270" y="4207390"/>
              <a:ext cx="2311799" cy="12774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latin typeface="Times New Roman" pitchFamily="18" charset="0"/>
                  <a:cs typeface="Times New Roman" pitchFamily="18" charset="0"/>
                </a:rPr>
                <a:t>расширение полости ЛЖ с формированием относительной недостаточности МК</a:t>
              </a:r>
            </a:p>
          </p:txBody>
        </p:sp>
      </p:grp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AAA263E8-8705-E541-2163-D9CAA8B7D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949967"/>
              </p:ext>
            </p:extLst>
          </p:nvPr>
        </p:nvGraphicFramePr>
        <p:xfrm>
          <a:off x="9524314" y="5216827"/>
          <a:ext cx="2512984" cy="122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EAF375-15B6-7F95-151D-1809DC91F69A}"/>
              </a:ext>
            </a:extLst>
          </p:cNvPr>
          <p:cNvGrpSpPr/>
          <p:nvPr/>
        </p:nvGrpSpPr>
        <p:grpSpPr>
          <a:xfrm rot="3181832">
            <a:off x="9392727" y="4731060"/>
            <a:ext cx="323166" cy="573493"/>
            <a:chOff x="6059814" y="1817154"/>
            <a:chExt cx="329321" cy="567797"/>
          </a:xfrm>
        </p:grpSpPr>
        <p:sp>
          <p:nvSpPr>
            <p:cNvPr id="30" name="Стрелка: вправо 10">
              <a:extLst>
                <a:ext uri="{FF2B5EF4-FFF2-40B4-BE49-F238E27FC236}">
                  <a16:creationId xmlns:a16="http://schemas.microsoft.com/office/drawing/2014/main" id="{29DECA04-E1F7-0FCF-B1FD-CB0F73639123}"/>
                </a:ext>
              </a:extLst>
            </p:cNvPr>
            <p:cNvSpPr/>
            <p:nvPr/>
          </p:nvSpPr>
          <p:spPr>
            <a:xfrm rot="21563401">
              <a:off x="6059814" y="1817154"/>
              <a:ext cx="329321" cy="5677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31" name="Стрелка: вправо 4">
              <a:extLst>
                <a:ext uri="{FF2B5EF4-FFF2-40B4-BE49-F238E27FC236}">
                  <a16:creationId xmlns:a16="http://schemas.microsoft.com/office/drawing/2014/main" id="{DDBE0939-8F6B-96B0-2073-76F1499A02A3}"/>
                </a:ext>
              </a:extLst>
            </p:cNvPr>
            <p:cNvSpPr txBox="1"/>
            <p:nvPr/>
          </p:nvSpPr>
          <p:spPr>
            <a:xfrm rot="21563401">
              <a:off x="6059817" y="1931239"/>
              <a:ext cx="230525" cy="34067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95716CD-FE05-31D1-7FBB-AE0D63C1F8D8}"/>
              </a:ext>
            </a:extLst>
          </p:cNvPr>
          <p:cNvGrpSpPr/>
          <p:nvPr/>
        </p:nvGrpSpPr>
        <p:grpSpPr>
          <a:xfrm rot="11064798">
            <a:off x="8650484" y="5448221"/>
            <a:ext cx="360636" cy="639145"/>
            <a:chOff x="3606189" y="1342397"/>
            <a:chExt cx="701899" cy="821089"/>
          </a:xfrm>
        </p:grpSpPr>
        <p:sp>
          <p:nvSpPr>
            <p:cNvPr id="33" name="Стрелка: вправо 18">
              <a:extLst>
                <a:ext uri="{FF2B5EF4-FFF2-40B4-BE49-F238E27FC236}">
                  <a16:creationId xmlns:a16="http://schemas.microsoft.com/office/drawing/2014/main" id="{6C3376E9-291A-D548-E15E-EABC6F5B910A}"/>
                </a:ext>
              </a:extLst>
            </p:cNvPr>
            <p:cNvSpPr/>
            <p:nvPr/>
          </p:nvSpPr>
          <p:spPr>
            <a:xfrm rot="21305523">
              <a:off x="3606189" y="1342397"/>
              <a:ext cx="701899" cy="82108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трелка: вправо 4">
              <a:extLst>
                <a:ext uri="{FF2B5EF4-FFF2-40B4-BE49-F238E27FC236}">
                  <a16:creationId xmlns:a16="http://schemas.microsoft.com/office/drawing/2014/main" id="{49146485-F45C-93C2-C628-B9BA0A48C529}"/>
                </a:ext>
              </a:extLst>
            </p:cNvPr>
            <p:cNvSpPr txBox="1"/>
            <p:nvPr/>
          </p:nvSpPr>
          <p:spPr>
            <a:xfrm rot="21305523">
              <a:off x="3606575" y="1515623"/>
              <a:ext cx="491329" cy="4926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500" kern="1200" dirty="0"/>
            </a:p>
          </p:txBody>
        </p:sp>
      </p:grpSp>
      <p:graphicFrame>
        <p:nvGraphicFramePr>
          <p:cNvPr id="35" name="Схема 34">
            <a:extLst>
              <a:ext uri="{FF2B5EF4-FFF2-40B4-BE49-F238E27FC236}">
                <a16:creationId xmlns:a16="http://schemas.microsoft.com/office/drawing/2014/main" id="{AAA263E8-8705-E541-2163-D9CAA8B7D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691715"/>
              </p:ext>
            </p:extLst>
          </p:nvPr>
        </p:nvGraphicFramePr>
        <p:xfrm>
          <a:off x="5239642" y="5166880"/>
          <a:ext cx="2897649" cy="140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AAA263E8-8705-E541-2163-D9CAA8B7D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392795"/>
              </p:ext>
            </p:extLst>
          </p:nvPr>
        </p:nvGraphicFramePr>
        <p:xfrm>
          <a:off x="3968239" y="3303076"/>
          <a:ext cx="2245485" cy="137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AAA263E8-8705-E541-2163-D9CAA8B7D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620630"/>
              </p:ext>
            </p:extLst>
          </p:nvPr>
        </p:nvGraphicFramePr>
        <p:xfrm>
          <a:off x="1162444" y="4983805"/>
          <a:ext cx="2205212" cy="149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AAA263E8-8705-E541-2163-D9CAA8B7D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492528"/>
              </p:ext>
            </p:extLst>
          </p:nvPr>
        </p:nvGraphicFramePr>
        <p:xfrm>
          <a:off x="493965" y="2957809"/>
          <a:ext cx="2464251" cy="149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7EAF375-15B6-7F95-151D-1809DC91F69A}"/>
              </a:ext>
            </a:extLst>
          </p:cNvPr>
          <p:cNvGrpSpPr/>
          <p:nvPr/>
        </p:nvGrpSpPr>
        <p:grpSpPr>
          <a:xfrm rot="14405250">
            <a:off x="6030670" y="4545944"/>
            <a:ext cx="347769" cy="604948"/>
            <a:chOff x="6059814" y="1817154"/>
            <a:chExt cx="329321" cy="567797"/>
          </a:xfrm>
        </p:grpSpPr>
        <p:sp>
          <p:nvSpPr>
            <p:cNvPr id="40" name="Стрелка: вправо 10">
              <a:extLst>
                <a:ext uri="{FF2B5EF4-FFF2-40B4-BE49-F238E27FC236}">
                  <a16:creationId xmlns:a16="http://schemas.microsoft.com/office/drawing/2014/main" id="{29DECA04-E1F7-0FCF-B1FD-CB0F73639123}"/>
                </a:ext>
              </a:extLst>
            </p:cNvPr>
            <p:cNvSpPr/>
            <p:nvPr/>
          </p:nvSpPr>
          <p:spPr>
            <a:xfrm rot="21563401">
              <a:off x="6059814" y="1817154"/>
              <a:ext cx="329321" cy="5677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1" name="Стрелка: вправо 4">
              <a:extLst>
                <a:ext uri="{FF2B5EF4-FFF2-40B4-BE49-F238E27FC236}">
                  <a16:creationId xmlns:a16="http://schemas.microsoft.com/office/drawing/2014/main" id="{DDBE0939-8F6B-96B0-2073-76F1499A02A3}"/>
                </a:ext>
              </a:extLst>
            </p:cNvPr>
            <p:cNvSpPr txBox="1"/>
            <p:nvPr/>
          </p:nvSpPr>
          <p:spPr>
            <a:xfrm rot="21563401">
              <a:off x="6059817" y="1931239"/>
              <a:ext cx="230525" cy="34067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7EAF375-15B6-7F95-151D-1809DC91F69A}"/>
              </a:ext>
            </a:extLst>
          </p:cNvPr>
          <p:cNvGrpSpPr/>
          <p:nvPr/>
        </p:nvGrpSpPr>
        <p:grpSpPr>
          <a:xfrm rot="7809685">
            <a:off x="3496245" y="4402638"/>
            <a:ext cx="347769" cy="604948"/>
            <a:chOff x="6059814" y="1817154"/>
            <a:chExt cx="329321" cy="567797"/>
          </a:xfrm>
        </p:grpSpPr>
        <p:sp>
          <p:nvSpPr>
            <p:cNvPr id="43" name="Стрелка: вправо 10">
              <a:extLst>
                <a:ext uri="{FF2B5EF4-FFF2-40B4-BE49-F238E27FC236}">
                  <a16:creationId xmlns:a16="http://schemas.microsoft.com/office/drawing/2014/main" id="{29DECA04-E1F7-0FCF-B1FD-CB0F73639123}"/>
                </a:ext>
              </a:extLst>
            </p:cNvPr>
            <p:cNvSpPr/>
            <p:nvPr/>
          </p:nvSpPr>
          <p:spPr>
            <a:xfrm rot="21563401">
              <a:off x="6059814" y="1817154"/>
              <a:ext cx="329321" cy="5677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4" name="Стрелка: вправо 4">
              <a:extLst>
                <a:ext uri="{FF2B5EF4-FFF2-40B4-BE49-F238E27FC236}">
                  <a16:creationId xmlns:a16="http://schemas.microsoft.com/office/drawing/2014/main" id="{DDBE0939-8F6B-96B0-2073-76F1499A02A3}"/>
                </a:ext>
              </a:extLst>
            </p:cNvPr>
            <p:cNvSpPr txBox="1"/>
            <p:nvPr/>
          </p:nvSpPr>
          <p:spPr>
            <a:xfrm rot="21563401">
              <a:off x="6059817" y="1931239"/>
              <a:ext cx="230525" cy="34067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6200000">
            <a:off x="1712694" y="4328547"/>
            <a:ext cx="429100" cy="741034"/>
            <a:chOff x="5235875" y="1458663"/>
            <a:chExt cx="738498" cy="632949"/>
          </a:xfrm>
        </p:grpSpPr>
        <p:sp>
          <p:nvSpPr>
            <p:cNvPr id="48" name="Стрелка вправо 47"/>
            <p:cNvSpPr/>
            <p:nvPr/>
          </p:nvSpPr>
          <p:spPr>
            <a:xfrm rot="10800000" flipH="1">
              <a:off x="5235875" y="1458663"/>
              <a:ext cx="738498" cy="63294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9" name="Стрелка вправо 4"/>
            <p:cNvSpPr txBox="1"/>
            <p:nvPr/>
          </p:nvSpPr>
          <p:spPr>
            <a:xfrm rot="10800000">
              <a:off x="5235875" y="1585253"/>
              <a:ext cx="548613" cy="3797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2091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7" grpId="0">
        <p:bldAsOne/>
      </p:bldGraphic>
      <p:bldGraphic spid="27" grpId="0">
        <p:bldAsOne/>
      </p:bldGraphic>
      <p:bldGraphic spid="35" grpId="0">
        <p:bldAsOne/>
      </p:bldGraphic>
      <p:bldGraphic spid="36" grpId="0">
        <p:bldAsOne/>
      </p:bldGraphic>
      <p:bldGraphic spid="37" grpId="0">
        <p:bldAsOne/>
      </p:bldGraphic>
      <p:bldGraphic spid="38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1293</Words>
  <Application>Microsoft Office PowerPoint</Application>
  <PresentationFormat>Широкоэкранный</PresentationFormat>
  <Paragraphs>202</Paragraphs>
  <Slides>21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Типы </vt:lpstr>
      <vt:lpstr>Презентация PowerPoint</vt:lpstr>
      <vt:lpstr>Редкие причины:  кальцификация створок клапана (1%) ревматоидный артрит (1%)                                                                    травма области сердца (1%) </vt:lpstr>
      <vt:lpstr>Гемодинамика</vt:lpstr>
      <vt:lpstr>Гемодинамика</vt:lpstr>
      <vt:lpstr>Презентация PowerPoint</vt:lpstr>
      <vt:lpstr>ЭКГ-картина гипертрофии ЛЖ и ЛП </vt:lpstr>
      <vt:lpstr>Физикальное обследование</vt:lpstr>
      <vt:lpstr>Физикальное обследование</vt:lpstr>
      <vt:lpstr>Фонокардиография </vt:lpstr>
      <vt:lpstr>ЭХО-картина недостаточности аортального клапана</vt:lpstr>
      <vt:lpstr>ЭХО-картина недостаточности аортального клапана</vt:lpstr>
      <vt:lpstr>Презентация PowerPoint</vt:lpstr>
      <vt:lpstr>Презентация PowerPoint</vt:lpstr>
      <vt:lpstr>Презентация PowerPoint</vt:lpstr>
      <vt:lpstr>Прогноз</vt:lpstr>
      <vt:lpstr>Использованная литература: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berik nazar</dc:creator>
  <cp:lastModifiedBy>berik nazar</cp:lastModifiedBy>
  <cp:revision>159</cp:revision>
  <dcterms:created xsi:type="dcterms:W3CDTF">2023-11-20T15:43:14Z</dcterms:created>
  <dcterms:modified xsi:type="dcterms:W3CDTF">2024-12-10T16:02:55Z</dcterms:modified>
</cp:coreProperties>
</file>